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7" r:id="rId1"/>
  </p:sldMasterIdLst>
  <p:notesMasterIdLst>
    <p:notesMasterId r:id="rId26"/>
  </p:notesMasterIdLst>
  <p:handoutMasterIdLst>
    <p:handoutMasterId r:id="rId27"/>
  </p:handoutMasterIdLst>
  <p:sldIdLst>
    <p:sldId id="257" r:id="rId2"/>
    <p:sldId id="258" r:id="rId3"/>
    <p:sldId id="259" r:id="rId4"/>
    <p:sldId id="260" r:id="rId5"/>
    <p:sldId id="261" r:id="rId6"/>
    <p:sldId id="262" r:id="rId7"/>
    <p:sldId id="263" r:id="rId8"/>
    <p:sldId id="264" r:id="rId9"/>
    <p:sldId id="266" r:id="rId10"/>
    <p:sldId id="267" r:id="rId11"/>
    <p:sldId id="268" r:id="rId12"/>
    <p:sldId id="269" r:id="rId13"/>
    <p:sldId id="270" r:id="rId14"/>
    <p:sldId id="272" r:id="rId15"/>
    <p:sldId id="265" r:id="rId16"/>
    <p:sldId id="273" r:id="rId17"/>
    <p:sldId id="278" r:id="rId18"/>
    <p:sldId id="282" r:id="rId19"/>
    <p:sldId id="274" r:id="rId20"/>
    <p:sldId id="275" r:id="rId21"/>
    <p:sldId id="277" r:id="rId22"/>
    <p:sldId id="279" r:id="rId23"/>
    <p:sldId id="280" r:id="rId24"/>
    <p:sldId id="28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7D1D46-6832-45EC-AA6E-212C844DDBA6}" type="datetime1">
              <a:rPr lang="en-US" smtClean="0"/>
              <a:pPr/>
              <a:t>9/14/2020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46B440-DA66-4DC6-84E2-154C6DD017B6}" type="slidenum">
              <a:rPr lang="en-US" smtClean="0"/>
              <a:pPr/>
              <a:t>‹#›</a:t>
            </a:fld>
            <a:endParaRPr lang="en-US"/>
          </a:p>
        </p:txBody>
      </p:sp>
    </p:spTree>
    <p:extLst>
      <p:ext uri="{BB962C8B-B14F-4D97-AF65-F5344CB8AC3E}">
        <p14:creationId xmlns="" xmlns:p14="http://schemas.microsoft.com/office/powerpoint/2010/main" val="2291731393"/>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45916A-AFE0-48BB-812A-A94642E8A85F}" type="datetime1">
              <a:rPr lang="en-US" smtClean="0"/>
              <a:pPr/>
              <a:t>9/14/2020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D537D0-A623-44CB-85F4-16EAD3A1F87F}" type="slidenum">
              <a:rPr lang="en-US" smtClean="0"/>
              <a:pPr/>
              <a:t>‹#›</a:t>
            </a:fld>
            <a:endParaRPr lang="en-US"/>
          </a:p>
        </p:txBody>
      </p:sp>
    </p:spTree>
    <p:extLst>
      <p:ext uri="{BB962C8B-B14F-4D97-AF65-F5344CB8AC3E}">
        <p14:creationId xmlns="" xmlns:p14="http://schemas.microsoft.com/office/powerpoint/2010/main" val="2155100350"/>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E3C65C-CBC7-47CE-801A-F9031B8708EB}" type="datetime1">
              <a:rPr lang="en-US" smtClean="0"/>
              <a:pPr/>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 xmlns:p14="http://schemas.microsoft.com/office/powerpoint/2010/main" val="1058069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C8E34D-FCCD-4DE9-9507-66C4A9DD48F0}" type="datetime1">
              <a:rPr lang="en-US" smtClean="0"/>
              <a:pPr/>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 xmlns:p14="http://schemas.microsoft.com/office/powerpoint/2010/main" val="996868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88E276-B76D-46DB-85F8-EFA6EA0A5358}" type="datetime1">
              <a:rPr lang="en-US" smtClean="0"/>
              <a:pPr/>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569464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55AE23-9696-43EE-BCA5-E73CCBCAAB9E}" type="datetime1">
              <a:rPr lang="en-US" smtClean="0"/>
              <a:pPr/>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 xmlns:p14="http://schemas.microsoft.com/office/powerpoint/2010/main" val="2377362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2E99A4-2CA4-4906-8CE0-F9EAE23DC142}" type="datetime1">
              <a:rPr lang="en-US" smtClean="0"/>
              <a:pPr/>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3268606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6F6C1C-D656-4C52-83B3-11BED9AA0C22}" type="datetime1">
              <a:rPr lang="en-US" smtClean="0"/>
              <a:pPr/>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 xmlns:p14="http://schemas.microsoft.com/office/powerpoint/2010/main" val="2048720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A1A223-371C-4185-BF53-38F2F2B67D8F}" type="datetime1">
              <a:rPr lang="en-US" smtClean="0"/>
              <a:pPr/>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 xmlns:p14="http://schemas.microsoft.com/office/powerpoint/2010/main" val="3229715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ABF77A-9CB2-4F48-9995-3BC969638A94}" type="datetime1">
              <a:rPr lang="en-US" smtClean="0"/>
              <a:pPr/>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 xmlns:p14="http://schemas.microsoft.com/office/powerpoint/2010/main" val="2862534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D575E2-2B47-4E78-904C-C618BA06CD9A}" type="datetime1">
              <a:rPr lang="en-US" smtClean="0"/>
              <a:pPr/>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 xmlns:p14="http://schemas.microsoft.com/office/powerpoint/2010/main" val="3118066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23D3A5-F09B-4AB7-908A-46088213DF08}" type="datetime1">
              <a:rPr lang="en-US" smtClean="0"/>
              <a:pPr/>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 xmlns:p14="http://schemas.microsoft.com/office/powerpoint/2010/main" val="1720028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D7B78F-B612-4CA5-8F8F-C0DF5EE8A902}" type="datetime1">
              <a:rPr lang="en-US" smtClean="0"/>
              <a:pPr/>
              <a:t>9/14/2020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 xmlns:p14="http://schemas.microsoft.com/office/powerpoint/2010/main" val="2297368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AA4CBD-964C-4A90-8B9B-BA2CA9D824D0}" type="datetime1">
              <a:rPr lang="en-US" smtClean="0"/>
              <a:pPr/>
              <a:t>9/14/2020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 xmlns:p14="http://schemas.microsoft.com/office/powerpoint/2010/main" val="3694645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7D413C0-4C21-40B4-8F59-7B1B0E2F899A}" type="datetime1">
              <a:rPr lang="en-US" smtClean="0"/>
              <a:pPr/>
              <a:t>9/14/2020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 xmlns:p14="http://schemas.microsoft.com/office/powerpoint/2010/main" val="3268142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D482E-9491-4AC8-A08C-08FF481F4D1E}" type="datetime1">
              <a:rPr lang="en-US" smtClean="0"/>
              <a:pPr/>
              <a:t>9/14/2020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 xmlns:p14="http://schemas.microsoft.com/office/powerpoint/2010/main" val="552066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76602E-10DE-4D87-A427-918B5CA5E611}" type="datetime1">
              <a:rPr lang="en-US" smtClean="0"/>
              <a:pPr/>
              <a:t>9/14/2020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 xmlns:p14="http://schemas.microsoft.com/office/powerpoint/2010/main" val="3799720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
        <p:nvSpPr>
          <p:cNvPr id="5" name="Date Placeholder 4"/>
          <p:cNvSpPr>
            <a:spLocks noGrp="1"/>
          </p:cNvSpPr>
          <p:nvPr>
            <p:ph type="dt" sz="half" idx="10"/>
          </p:nvPr>
        </p:nvSpPr>
        <p:spPr/>
        <p:txBody>
          <a:bodyPr/>
          <a:lstStyle/>
          <a:p>
            <a:fld id="{A1641DDC-426E-4469-8966-D1711BAF5F6C}" type="datetime1">
              <a:rPr lang="en-US" smtClean="0"/>
              <a:pPr/>
              <a:t>9/14/2020</a:t>
            </a:fld>
            <a:endParaRPr lang="en-US" dirty="0"/>
          </a:p>
        </p:txBody>
      </p:sp>
    </p:spTree>
    <p:extLst>
      <p:ext uri="{BB962C8B-B14F-4D97-AF65-F5344CB8AC3E}">
        <p14:creationId xmlns="" xmlns:p14="http://schemas.microsoft.com/office/powerpoint/2010/main" val="139322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4497042-7CE7-44C6-8D3D-52A7671758B6}" type="datetime1">
              <a:rPr lang="en-US" smtClean="0"/>
              <a:pPr/>
              <a:t>9/14/2020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9E57DC2-970A-4B3E-BB1C-7A09969E49DF}" type="slidenum">
              <a:rPr lang="en-US" smtClean="0"/>
              <a:pPr/>
              <a:t>‹#›</a:t>
            </a:fld>
            <a:endParaRPr lang="en-US" dirty="0"/>
          </a:p>
        </p:txBody>
      </p:sp>
    </p:spTree>
    <p:extLst>
      <p:ext uri="{BB962C8B-B14F-4D97-AF65-F5344CB8AC3E}">
        <p14:creationId xmlns="" xmlns:p14="http://schemas.microsoft.com/office/powerpoint/2010/main" val="408631052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businessstudynotes.com/others/explain-the-types-of-paper-money-in-detai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00050"/>
            <a:ext cx="8596668" cy="640977"/>
          </a:xfrm>
        </p:spPr>
        <p:txBody>
          <a:bodyPr>
            <a:noAutofit/>
          </a:bodyPr>
          <a:lstStyle/>
          <a:p>
            <a:pPr algn="ctr"/>
            <a:r>
              <a:rPr lang="en-US" sz="4000" b="1" i="1" u="sng" dirty="0" smtClean="0">
                <a:effectLst>
                  <a:outerShdw blurRad="38100" dist="38100" dir="2700000" algn="tl">
                    <a:srgbClr val="000000">
                      <a:alpha val="43137"/>
                    </a:srgbClr>
                  </a:outerShdw>
                </a:effectLst>
              </a:rPr>
              <a:t>Introduction to Money:</a:t>
            </a:r>
            <a:endParaRPr lang="en-US" sz="4000" b="1" i="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77334" y="1250577"/>
            <a:ext cx="8596668" cy="4790786"/>
          </a:xfrm>
          <a:ln>
            <a:solidFill>
              <a:schemeClr val="accent2">
                <a:lumMod val="60000"/>
                <a:lumOff val="40000"/>
              </a:schemeClr>
            </a:solidFill>
          </a:ln>
        </p:spPr>
        <p:txBody>
          <a:bodyPr>
            <a:normAutofit fontScale="92500" lnSpcReduction="20000"/>
          </a:bodyPr>
          <a:lstStyle/>
          <a:p>
            <a:pPr marL="0" indent="0">
              <a:buNone/>
            </a:pPr>
            <a:r>
              <a:rPr lang="en-US" dirty="0" smtClean="0"/>
              <a:t>Contents:</a:t>
            </a:r>
          </a:p>
          <a:p>
            <a:pPr lvl="1"/>
            <a:r>
              <a:rPr lang="en-US" dirty="0" smtClean="0"/>
              <a:t>Evolution of money</a:t>
            </a:r>
          </a:p>
          <a:p>
            <a:pPr lvl="1"/>
            <a:r>
              <a:rPr lang="en-US" dirty="0" smtClean="0"/>
              <a:t>Barter system </a:t>
            </a:r>
          </a:p>
          <a:p>
            <a:pPr lvl="1"/>
            <a:r>
              <a:rPr lang="en-US" dirty="0" smtClean="0"/>
              <a:t>Functions of money</a:t>
            </a:r>
          </a:p>
          <a:p>
            <a:pPr lvl="1"/>
            <a:r>
              <a:rPr lang="en-US" dirty="0" smtClean="0"/>
              <a:t>Importance and role of money</a:t>
            </a:r>
          </a:p>
          <a:p>
            <a:pPr lvl="1"/>
            <a:r>
              <a:rPr lang="en-US" dirty="0" smtClean="0"/>
              <a:t>Why study money?</a:t>
            </a:r>
          </a:p>
          <a:p>
            <a:pPr lvl="1"/>
            <a:r>
              <a:rPr lang="en-US" dirty="0"/>
              <a:t>Concepts of </a:t>
            </a:r>
            <a:r>
              <a:rPr lang="en-US" dirty="0" smtClean="0"/>
              <a:t>money</a:t>
            </a:r>
          </a:p>
          <a:p>
            <a:pPr lvl="1"/>
            <a:r>
              <a:rPr lang="en-US" dirty="0" smtClean="0"/>
              <a:t>Money and national income and product </a:t>
            </a:r>
          </a:p>
          <a:p>
            <a:pPr lvl="1"/>
            <a:r>
              <a:rPr lang="en-US" dirty="0"/>
              <a:t>Economic disadvantages of </a:t>
            </a:r>
            <a:r>
              <a:rPr lang="en-US" dirty="0" smtClean="0"/>
              <a:t>money</a:t>
            </a:r>
          </a:p>
          <a:p>
            <a:pPr lvl="1"/>
            <a:r>
              <a:rPr lang="en-US" dirty="0" smtClean="0"/>
              <a:t>Currency devaluation in Pakistan </a:t>
            </a:r>
          </a:p>
          <a:p>
            <a:pPr lvl="1"/>
            <a:r>
              <a:rPr lang="en-US" dirty="0" smtClean="0"/>
              <a:t>Distinction between money and credit</a:t>
            </a:r>
          </a:p>
          <a:p>
            <a:pPr lvl="1"/>
            <a:r>
              <a:rPr lang="en-US" dirty="0" smtClean="0"/>
              <a:t>Money as an assets</a:t>
            </a:r>
          </a:p>
          <a:p>
            <a:pPr lvl="1"/>
            <a:r>
              <a:rPr lang="en-US" dirty="0" smtClean="0"/>
              <a:t>Concept of near money</a:t>
            </a:r>
          </a:p>
          <a:p>
            <a:pPr lvl="1"/>
            <a:r>
              <a:rPr lang="en-US" dirty="0" smtClean="0"/>
              <a:t>Principles and method of note issue</a:t>
            </a:r>
          </a:p>
          <a:p>
            <a:pPr lvl="1"/>
            <a:r>
              <a:rPr lang="en-US" dirty="0" smtClean="0"/>
              <a:t>Method of note issue in Pakistan </a:t>
            </a:r>
          </a:p>
          <a:p>
            <a:pPr marL="457200" lvl="1" indent="0">
              <a:buNone/>
            </a:pPr>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pPr/>
              <a:t>1</a:t>
            </a:fld>
            <a:endParaRPr lang="en-US" dirty="0"/>
          </a:p>
        </p:txBody>
      </p:sp>
      <p:sp>
        <p:nvSpPr>
          <p:cNvPr id="6" name="Date Placeholder 5"/>
          <p:cNvSpPr>
            <a:spLocks noGrp="1"/>
          </p:cNvSpPr>
          <p:nvPr>
            <p:ph type="dt" sz="half" idx="10"/>
          </p:nvPr>
        </p:nvSpPr>
        <p:spPr/>
        <p:txBody>
          <a:bodyPr/>
          <a:lstStyle/>
          <a:p>
            <a:fld id="{63273ABA-D79A-48F7-9188-9C88523FCF1D}" type="datetime1">
              <a:rPr lang="en-US" smtClean="0"/>
              <a:pPr/>
              <a:t>9/14/2020</a:t>
            </a:fld>
            <a:endParaRPr lang="en-US" dirty="0"/>
          </a:p>
        </p:txBody>
      </p:sp>
    </p:spTree>
    <p:extLst>
      <p:ext uri="{BB962C8B-B14F-4D97-AF65-F5344CB8AC3E}">
        <p14:creationId xmlns="" xmlns:p14="http://schemas.microsoft.com/office/powerpoint/2010/main" val="25662420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99231"/>
            <a:ext cx="8596668" cy="1320800"/>
          </a:xfrm>
        </p:spPr>
        <p:txBody>
          <a:bodyPr>
            <a:normAutofit/>
          </a:bodyPr>
          <a:lstStyle/>
          <a:p>
            <a:r>
              <a:rPr lang="en-US" sz="4000" b="1" i="1" u="sng" dirty="0" smtClean="0">
                <a:effectLst>
                  <a:outerShdw blurRad="38100" dist="38100" dir="2700000" algn="tl">
                    <a:srgbClr val="000000">
                      <a:alpha val="43137"/>
                    </a:srgbClr>
                  </a:outerShdw>
                </a:effectLst>
              </a:rPr>
              <a:t>Primary functions:</a:t>
            </a:r>
            <a:r>
              <a:rPr lang="en-US" sz="4000" dirty="0" smtClean="0"/>
              <a:t/>
            </a:r>
            <a:br>
              <a:rPr lang="en-US" sz="4000" dirty="0" smtClean="0"/>
            </a:br>
            <a:endParaRPr lang="en-US" sz="4000" dirty="0"/>
          </a:p>
        </p:txBody>
      </p:sp>
      <p:sp>
        <p:nvSpPr>
          <p:cNvPr id="3" name="Content Placeholder 2"/>
          <p:cNvSpPr>
            <a:spLocks noGrp="1"/>
          </p:cNvSpPr>
          <p:nvPr>
            <p:ph idx="1"/>
          </p:nvPr>
        </p:nvSpPr>
        <p:spPr/>
        <p:txBody>
          <a:bodyPr>
            <a:normAutofit/>
          </a:bodyPr>
          <a:lstStyle/>
          <a:p>
            <a:r>
              <a:rPr lang="en-US" sz="2800" dirty="0" smtClean="0"/>
              <a:t>Medium of exchange</a:t>
            </a:r>
          </a:p>
          <a:p>
            <a:r>
              <a:rPr lang="en-US" sz="2800" dirty="0" smtClean="0"/>
              <a:t>Standard of value</a:t>
            </a:r>
          </a:p>
          <a:p>
            <a:r>
              <a:rPr lang="en-US" sz="2800" dirty="0" smtClean="0"/>
              <a:t>Store of value</a:t>
            </a:r>
          </a:p>
          <a:p>
            <a:r>
              <a:rPr lang="en-US" sz="2800" dirty="0" smtClean="0"/>
              <a:t>Standard of deferred payment </a:t>
            </a:r>
            <a:endParaRPr lang="en-US" sz="2800" dirty="0"/>
          </a:p>
        </p:txBody>
      </p:sp>
      <p:pic>
        <p:nvPicPr>
          <p:cNvPr id="5" name="Picture 2" descr="Related imag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607969" y="1520031"/>
            <a:ext cx="5584031" cy="3570288"/>
          </a:xfrm>
          <a:prstGeom prst="rect">
            <a:avLst/>
          </a:prstGeom>
          <a:noFill/>
          <a:extLst>
            <a:ext uri="{909E8E84-426E-40DD-AFC4-6F175D3DCCD1}">
              <a14:hiddenFill xmlns=""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69E57DC2-970A-4B3E-BB1C-7A09969E49DF}" type="slidenum">
              <a:rPr lang="en-US" smtClean="0"/>
              <a:pPr/>
              <a:t>10</a:t>
            </a:fld>
            <a:endParaRPr lang="en-US" dirty="0"/>
          </a:p>
        </p:txBody>
      </p:sp>
      <p:sp>
        <p:nvSpPr>
          <p:cNvPr id="8" name="Date Placeholder 7"/>
          <p:cNvSpPr>
            <a:spLocks noGrp="1"/>
          </p:cNvSpPr>
          <p:nvPr>
            <p:ph type="dt" sz="half" idx="10"/>
          </p:nvPr>
        </p:nvSpPr>
        <p:spPr/>
        <p:txBody>
          <a:bodyPr/>
          <a:lstStyle/>
          <a:p>
            <a:fld id="{290DABF7-00DA-4A0A-AA1C-E8BF613DB22B}" type="datetime1">
              <a:rPr lang="en-US" smtClean="0"/>
              <a:pPr/>
              <a:t>9/14/2020</a:t>
            </a:fld>
            <a:endParaRPr lang="en-US" dirty="0"/>
          </a:p>
        </p:txBody>
      </p:sp>
    </p:spTree>
    <p:extLst>
      <p:ext uri="{BB962C8B-B14F-4D97-AF65-F5344CB8AC3E}">
        <p14:creationId xmlns="" xmlns:p14="http://schemas.microsoft.com/office/powerpoint/2010/main" val="302454730"/>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241" y="542263"/>
            <a:ext cx="8596668" cy="1320800"/>
          </a:xfrm>
        </p:spPr>
        <p:txBody>
          <a:bodyPr/>
          <a:lstStyle/>
          <a:p>
            <a:r>
              <a:rPr lang="en-US" sz="4000" b="1" i="1" u="sng" dirty="0" smtClean="0">
                <a:effectLst>
                  <a:outerShdw blurRad="38100" dist="38100" dir="2700000" algn="tl">
                    <a:srgbClr val="000000">
                      <a:alpha val="43137"/>
                    </a:srgbClr>
                  </a:outerShdw>
                </a:effectLst>
              </a:rPr>
              <a:t>Secondary functions</a:t>
            </a:r>
            <a:r>
              <a:rPr lang="en-US" dirty="0" smtClean="0"/>
              <a:t/>
            </a:r>
            <a:br>
              <a:rPr lang="en-US" dirty="0" smtClean="0"/>
            </a:br>
            <a:endParaRPr lang="en-US" dirty="0"/>
          </a:p>
        </p:txBody>
      </p:sp>
      <p:sp>
        <p:nvSpPr>
          <p:cNvPr id="3" name="Content Placeholder 2"/>
          <p:cNvSpPr>
            <a:spLocks noGrp="1"/>
          </p:cNvSpPr>
          <p:nvPr>
            <p:ph idx="1"/>
          </p:nvPr>
        </p:nvSpPr>
        <p:spPr>
          <a:xfrm>
            <a:off x="429241" y="2198689"/>
            <a:ext cx="8596668" cy="3880773"/>
          </a:xfrm>
        </p:spPr>
        <p:txBody>
          <a:bodyPr>
            <a:normAutofit/>
          </a:bodyPr>
          <a:lstStyle/>
          <a:p>
            <a:r>
              <a:rPr lang="en-US" sz="2800" dirty="0" smtClean="0"/>
              <a:t>Market mechanism </a:t>
            </a:r>
          </a:p>
          <a:p>
            <a:r>
              <a:rPr lang="en-US" sz="2800" dirty="0" smtClean="0"/>
              <a:t>Income and consumption</a:t>
            </a:r>
          </a:p>
          <a:p>
            <a:r>
              <a:rPr lang="en-US" sz="2800" dirty="0" smtClean="0"/>
              <a:t>Instruments of modern economy</a:t>
            </a:r>
          </a:p>
          <a:p>
            <a:r>
              <a:rPr lang="en-US" sz="2800" dirty="0" smtClean="0"/>
              <a:t>Monetary and fiscal management</a:t>
            </a:r>
          </a:p>
          <a:p>
            <a:r>
              <a:rPr lang="en-US" sz="2800" dirty="0" smtClean="0"/>
              <a:t>Aids to economic activity</a:t>
            </a:r>
          </a:p>
          <a:p>
            <a:r>
              <a:rPr lang="en-US" sz="2800" dirty="0" smtClean="0"/>
              <a:t>Liquidity to international trade</a:t>
            </a:r>
          </a:p>
          <a:p>
            <a:r>
              <a:rPr lang="en-US" sz="2800" dirty="0" smtClean="0"/>
              <a:t>Specialization and trade</a:t>
            </a:r>
          </a:p>
          <a:p>
            <a:endParaRPr lang="en-US" sz="2800" dirty="0"/>
          </a:p>
        </p:txBody>
      </p:sp>
      <p:pic>
        <p:nvPicPr>
          <p:cNvPr id="1028" name="Picture 4" descr="Image result for secondary function of money"/>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384925" y="1981201"/>
            <a:ext cx="5807075" cy="4876799"/>
          </a:xfrm>
          <a:prstGeom prst="rect">
            <a:avLst/>
          </a:prstGeom>
          <a:noFill/>
          <a:extLst>
            <a:ext uri="{909E8E84-426E-40DD-AFC4-6F175D3DCCD1}">
              <a14:hiddenFill xmlns=""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69E57DC2-970A-4B3E-BB1C-7A09969E49DF}" type="slidenum">
              <a:rPr lang="en-US" smtClean="0"/>
              <a:pPr/>
              <a:t>11</a:t>
            </a:fld>
            <a:endParaRPr lang="en-US" dirty="0"/>
          </a:p>
        </p:txBody>
      </p:sp>
      <p:sp>
        <p:nvSpPr>
          <p:cNvPr id="7" name="Date Placeholder 6"/>
          <p:cNvSpPr>
            <a:spLocks noGrp="1"/>
          </p:cNvSpPr>
          <p:nvPr>
            <p:ph type="dt" sz="half" idx="10"/>
          </p:nvPr>
        </p:nvSpPr>
        <p:spPr/>
        <p:txBody>
          <a:bodyPr/>
          <a:lstStyle/>
          <a:p>
            <a:fld id="{2470A5CF-0F21-4420-A2D3-E612FD0FF9CF}" type="datetime1">
              <a:rPr lang="en-US" smtClean="0"/>
              <a:pPr/>
              <a:t>9/14/2020</a:t>
            </a:fld>
            <a:endParaRPr lang="en-US" dirty="0"/>
          </a:p>
        </p:txBody>
      </p:sp>
    </p:spTree>
    <p:extLst>
      <p:ext uri="{BB962C8B-B14F-4D97-AF65-F5344CB8AC3E}">
        <p14:creationId xmlns="" xmlns:p14="http://schemas.microsoft.com/office/powerpoint/2010/main" val="2269963823"/>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15788"/>
          </a:xfrm>
        </p:spPr>
        <p:txBody>
          <a:bodyPr>
            <a:noAutofit/>
          </a:bodyPr>
          <a:lstStyle/>
          <a:p>
            <a:r>
              <a:rPr lang="en-US" sz="4000" b="1" i="1" u="sng" dirty="0" smtClean="0">
                <a:effectLst>
                  <a:outerShdw blurRad="38100" dist="38100" dir="2700000" algn="tl">
                    <a:srgbClr val="000000">
                      <a:alpha val="43137"/>
                    </a:srgbClr>
                  </a:outerShdw>
                </a:effectLst>
              </a:rPr>
              <a:t>Contingent functions</a:t>
            </a:r>
            <a:br>
              <a:rPr lang="en-US" sz="4000" b="1" i="1" u="sng" dirty="0" smtClean="0">
                <a:effectLst>
                  <a:outerShdw blurRad="38100" dist="38100" dir="2700000" algn="tl">
                    <a:srgbClr val="000000">
                      <a:alpha val="43137"/>
                    </a:srgbClr>
                  </a:outerShdw>
                </a:effectLst>
              </a:rPr>
            </a:br>
            <a:endParaRPr lang="en-US" sz="4000" b="1" i="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77334" y="1304365"/>
            <a:ext cx="8596668" cy="4736997"/>
          </a:xfrm>
        </p:spPr>
        <p:txBody>
          <a:bodyPr/>
          <a:lstStyle/>
          <a:p>
            <a:r>
              <a:rPr lang="en-US" sz="2400" dirty="0" smtClean="0"/>
              <a:t>Basis of economic theories</a:t>
            </a:r>
          </a:p>
          <a:p>
            <a:r>
              <a:rPr lang="en-US" sz="2400" dirty="0" smtClean="0"/>
              <a:t>Distribution of NI</a:t>
            </a:r>
          </a:p>
          <a:p>
            <a:r>
              <a:rPr lang="en-US" sz="2400" dirty="0" smtClean="0"/>
              <a:t>Efficiency and optimum allocation</a:t>
            </a:r>
          </a:p>
          <a:p>
            <a:r>
              <a:rPr lang="en-US" sz="2400" dirty="0" smtClean="0"/>
              <a:t>Basis of credit</a:t>
            </a:r>
          </a:p>
          <a:p>
            <a:pPr marL="0" indent="0">
              <a:buNone/>
            </a:pPr>
            <a:r>
              <a:rPr lang="en-US" sz="4000" b="1" i="1" u="sng" dirty="0" smtClean="0">
                <a:solidFill>
                  <a:schemeClr val="accent1"/>
                </a:solidFill>
                <a:effectLst>
                  <a:outerShdw blurRad="38100" dist="38100" dir="2700000" algn="tl">
                    <a:srgbClr val="000000">
                      <a:alpha val="43137"/>
                    </a:srgbClr>
                  </a:outerShdw>
                </a:effectLst>
              </a:rPr>
              <a:t>Other functions:</a:t>
            </a:r>
          </a:p>
          <a:p>
            <a:r>
              <a:rPr lang="en-US" sz="2400" dirty="0" smtClean="0">
                <a:solidFill>
                  <a:schemeClr val="tx1"/>
                </a:solidFill>
              </a:rPr>
              <a:t>Measure of liquidity</a:t>
            </a:r>
          </a:p>
          <a:p>
            <a:r>
              <a:rPr lang="en-US" sz="2400" dirty="0" smtClean="0">
                <a:solidFill>
                  <a:schemeClr val="tx1"/>
                </a:solidFill>
              </a:rPr>
              <a:t>Determination of solvency</a:t>
            </a:r>
          </a:p>
          <a:p>
            <a:r>
              <a:rPr lang="en-US" sz="2400" dirty="0" smtClean="0">
                <a:solidFill>
                  <a:schemeClr val="tx1"/>
                </a:solidFill>
              </a:rPr>
              <a:t>Different uses</a:t>
            </a: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034087" y="152400"/>
            <a:ext cx="2976563" cy="5619750"/>
          </a:xfrm>
          <a:prstGeom prst="rect">
            <a:avLst/>
          </a:prstGeom>
        </p:spPr>
      </p:pic>
      <p:sp>
        <p:nvSpPr>
          <p:cNvPr id="6" name="Slide Number Placeholder 5"/>
          <p:cNvSpPr>
            <a:spLocks noGrp="1"/>
          </p:cNvSpPr>
          <p:nvPr>
            <p:ph type="sldNum" sz="quarter" idx="12"/>
          </p:nvPr>
        </p:nvSpPr>
        <p:spPr/>
        <p:txBody>
          <a:bodyPr/>
          <a:lstStyle/>
          <a:p>
            <a:fld id="{69E57DC2-970A-4B3E-BB1C-7A09969E49DF}" type="slidenum">
              <a:rPr lang="en-US" smtClean="0"/>
              <a:pPr/>
              <a:t>12</a:t>
            </a:fld>
            <a:endParaRPr lang="en-US" dirty="0"/>
          </a:p>
        </p:txBody>
      </p:sp>
      <p:sp>
        <p:nvSpPr>
          <p:cNvPr id="7" name="Date Placeholder 6"/>
          <p:cNvSpPr>
            <a:spLocks noGrp="1"/>
          </p:cNvSpPr>
          <p:nvPr>
            <p:ph type="dt" sz="half" idx="10"/>
          </p:nvPr>
        </p:nvSpPr>
        <p:spPr/>
        <p:txBody>
          <a:bodyPr/>
          <a:lstStyle/>
          <a:p>
            <a:fld id="{32CBB898-DA5D-413E-9D2F-2BC96E1EF337}" type="datetime1">
              <a:rPr lang="en-US" smtClean="0"/>
              <a:pPr/>
              <a:t>9/14/2020</a:t>
            </a:fld>
            <a:endParaRPr lang="en-US" dirty="0"/>
          </a:p>
        </p:txBody>
      </p:sp>
    </p:spTree>
    <p:extLst>
      <p:ext uri="{BB962C8B-B14F-4D97-AF65-F5344CB8AC3E}">
        <p14:creationId xmlns="" xmlns:p14="http://schemas.microsoft.com/office/powerpoint/2010/main" val="6154895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047750"/>
          </a:xfrm>
        </p:spPr>
        <p:txBody>
          <a:bodyPr>
            <a:noAutofit/>
          </a:bodyPr>
          <a:lstStyle/>
          <a:p>
            <a:pPr algn="ctr"/>
            <a:r>
              <a:rPr lang="en-US" sz="4400" b="1" i="1" u="sng" dirty="0" smtClean="0">
                <a:effectLst>
                  <a:outerShdw blurRad="38100" dist="38100" dir="2700000" algn="tl">
                    <a:srgbClr val="000000">
                      <a:alpha val="43137"/>
                    </a:srgbClr>
                  </a:outerShdw>
                </a:effectLst>
              </a:rPr>
              <a:t>Importance and role of money</a:t>
            </a:r>
            <a:br>
              <a:rPr lang="en-US" sz="4400" b="1" i="1" u="sng" dirty="0" smtClean="0">
                <a:effectLst>
                  <a:outerShdw blurRad="38100" dist="38100" dir="2700000" algn="tl">
                    <a:srgbClr val="000000">
                      <a:alpha val="43137"/>
                    </a:srgbClr>
                  </a:outerShdw>
                </a:effectLst>
              </a:rPr>
            </a:br>
            <a:endParaRPr lang="en-US" sz="4400" b="1" i="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8234" y="1531939"/>
            <a:ext cx="8596668" cy="3880773"/>
          </a:xfrm>
        </p:spPr>
        <p:txBody>
          <a:bodyPr/>
          <a:lstStyle/>
          <a:p>
            <a:r>
              <a:rPr lang="en-US" sz="2800" dirty="0" smtClean="0"/>
              <a:t>Money and the consumers</a:t>
            </a:r>
          </a:p>
          <a:p>
            <a:r>
              <a:rPr lang="en-US" sz="2800" dirty="0" smtClean="0"/>
              <a:t>Money and the producers</a:t>
            </a:r>
          </a:p>
          <a:p>
            <a:r>
              <a:rPr lang="en-US" sz="2800" dirty="0" smtClean="0"/>
              <a:t>Money and advanced payments</a:t>
            </a:r>
          </a:p>
          <a:p>
            <a:r>
              <a:rPr lang="en-US" sz="2800" dirty="0" smtClean="0"/>
              <a:t>Money and social and economic change</a:t>
            </a:r>
          </a:p>
          <a:p>
            <a:endParaRPr lang="en-US" dirty="0"/>
          </a:p>
        </p:txBody>
      </p:sp>
      <p:pic>
        <p:nvPicPr>
          <p:cNvPr id="3074" name="Picture 2" descr="Related imag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500669" y="3714750"/>
            <a:ext cx="6095999" cy="314325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9E57DC2-970A-4B3E-BB1C-7A09969E49DF}" type="slidenum">
              <a:rPr lang="en-US" smtClean="0"/>
              <a:pPr/>
              <a:t>13</a:t>
            </a:fld>
            <a:endParaRPr lang="en-US" dirty="0"/>
          </a:p>
        </p:txBody>
      </p:sp>
      <p:sp>
        <p:nvSpPr>
          <p:cNvPr id="6" name="Date Placeholder 5"/>
          <p:cNvSpPr>
            <a:spLocks noGrp="1"/>
          </p:cNvSpPr>
          <p:nvPr>
            <p:ph type="dt" sz="half" idx="10"/>
          </p:nvPr>
        </p:nvSpPr>
        <p:spPr/>
        <p:txBody>
          <a:bodyPr/>
          <a:lstStyle/>
          <a:p>
            <a:fld id="{1840DED5-C917-466F-813A-F934AEC10055}" type="datetime1">
              <a:rPr lang="en-US" smtClean="0"/>
              <a:pPr/>
              <a:t>9/14/2020</a:t>
            </a:fld>
            <a:endParaRPr lang="en-US" dirty="0"/>
          </a:p>
        </p:txBody>
      </p:sp>
    </p:spTree>
    <p:extLst>
      <p:ext uri="{BB962C8B-B14F-4D97-AF65-F5344CB8AC3E}">
        <p14:creationId xmlns="" xmlns:p14="http://schemas.microsoft.com/office/powerpoint/2010/main" val="1944978474"/>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33350"/>
            <a:ext cx="8596668" cy="1320800"/>
          </a:xfrm>
        </p:spPr>
        <p:txBody>
          <a:bodyPr>
            <a:normAutofit/>
          </a:bodyPr>
          <a:lstStyle/>
          <a:p>
            <a:pPr algn="ctr"/>
            <a:r>
              <a:rPr lang="en-US" sz="4400" b="1" i="1" u="sng" dirty="0" smtClean="0">
                <a:effectLst>
                  <a:outerShdw blurRad="38100" dist="38100" dir="2700000" algn="tl">
                    <a:srgbClr val="000000">
                      <a:alpha val="43137"/>
                    </a:srgbClr>
                  </a:outerShdw>
                </a:effectLst>
              </a:rPr>
              <a:t>Why we study money?</a:t>
            </a:r>
            <a:endParaRPr lang="en-US" sz="4400" b="1" i="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77334" y="1663047"/>
            <a:ext cx="8596668" cy="5194953"/>
          </a:xfrm>
        </p:spPr>
        <p:txBody>
          <a:bodyPr>
            <a:normAutofit fontScale="62500" lnSpcReduction="20000"/>
          </a:bodyPr>
          <a:lstStyle/>
          <a:p>
            <a:pPr marL="0" indent="0">
              <a:buNone/>
            </a:pPr>
            <a:r>
              <a:rPr lang="en-US" sz="5100" dirty="0" smtClean="0">
                <a:latin typeface="Times New Roman" panose="02020603050405020304" pitchFamily="18" charset="0"/>
                <a:cs typeface="Times New Roman" panose="02020603050405020304" pitchFamily="18" charset="0"/>
              </a:rPr>
              <a:t>We study money due to following reasons:</a:t>
            </a:r>
          </a:p>
          <a:p>
            <a:r>
              <a:rPr lang="en-US" sz="5100" dirty="0" smtClean="0">
                <a:latin typeface="Times New Roman" panose="02020603050405020304" pitchFamily="18" charset="0"/>
                <a:cs typeface="Times New Roman" panose="02020603050405020304" pitchFamily="18" charset="0"/>
              </a:rPr>
              <a:t>Medium of exchange</a:t>
            </a:r>
          </a:p>
          <a:p>
            <a:r>
              <a:rPr lang="en-US" sz="5100" dirty="0">
                <a:latin typeface="Times New Roman" panose="02020603050405020304" pitchFamily="18" charset="0"/>
                <a:cs typeface="Times New Roman" panose="02020603050405020304" pitchFamily="18" charset="0"/>
              </a:rPr>
              <a:t>M</a:t>
            </a:r>
            <a:r>
              <a:rPr lang="en-US" sz="5100" dirty="0" smtClean="0">
                <a:latin typeface="Times New Roman" panose="02020603050405020304" pitchFamily="18" charset="0"/>
                <a:cs typeface="Times New Roman" panose="02020603050405020304" pitchFamily="18" charset="0"/>
              </a:rPr>
              <a:t>easure of value</a:t>
            </a:r>
          </a:p>
          <a:p>
            <a:r>
              <a:rPr lang="en-US" sz="5100" dirty="0">
                <a:latin typeface="Times New Roman" panose="02020603050405020304" pitchFamily="18" charset="0"/>
                <a:cs typeface="Times New Roman" panose="02020603050405020304" pitchFamily="18" charset="0"/>
              </a:rPr>
              <a:t>S</a:t>
            </a:r>
            <a:r>
              <a:rPr lang="en-US" sz="5100" dirty="0" smtClean="0">
                <a:latin typeface="Times New Roman" panose="02020603050405020304" pitchFamily="18" charset="0"/>
                <a:cs typeface="Times New Roman" panose="02020603050405020304" pitchFamily="18" charset="0"/>
              </a:rPr>
              <a:t>ubdivision</a:t>
            </a:r>
          </a:p>
          <a:p>
            <a:r>
              <a:rPr lang="en-US" sz="5100" dirty="0" smtClean="0">
                <a:latin typeface="Times New Roman" panose="02020603050405020304" pitchFamily="18" charset="0"/>
                <a:cs typeface="Times New Roman" panose="02020603050405020304" pitchFamily="18" charset="0"/>
              </a:rPr>
              <a:t>Store of value</a:t>
            </a:r>
          </a:p>
          <a:p>
            <a:r>
              <a:rPr lang="en-US" sz="5100" dirty="0" smtClean="0">
                <a:latin typeface="Times New Roman" panose="02020603050405020304" pitchFamily="18" charset="0"/>
                <a:cs typeface="Times New Roman" panose="02020603050405020304" pitchFamily="18" charset="0"/>
              </a:rPr>
              <a:t>Investments / savings</a:t>
            </a:r>
          </a:p>
          <a:p>
            <a:r>
              <a:rPr lang="en-US" sz="5100" dirty="0" smtClean="0">
                <a:latin typeface="Times New Roman" panose="02020603050405020304" pitchFamily="18" charset="0"/>
                <a:cs typeface="Times New Roman" panose="02020603050405020304" pitchFamily="18" charset="0"/>
              </a:rPr>
              <a:t>Comparison of living standards</a:t>
            </a:r>
          </a:p>
          <a:p>
            <a:r>
              <a:rPr lang="en-US" sz="5100" dirty="0" smtClean="0">
                <a:latin typeface="Times New Roman" panose="02020603050405020304" pitchFamily="18" charset="0"/>
                <a:cs typeface="Times New Roman" panose="02020603050405020304" pitchFamily="18" charset="0"/>
              </a:rPr>
              <a:t>Banking institutions</a:t>
            </a:r>
          </a:p>
          <a:p>
            <a:r>
              <a:rPr lang="en-US" sz="5100" dirty="0" smtClean="0">
                <a:latin typeface="Times New Roman" panose="02020603050405020304" pitchFamily="18" charset="0"/>
                <a:cs typeface="Times New Roman" panose="02020603050405020304" pitchFamily="18" charset="0"/>
              </a:rPr>
              <a:t>Foreign investments</a:t>
            </a:r>
          </a:p>
          <a:p>
            <a:r>
              <a:rPr lang="en-US" sz="5100" dirty="0" smtClean="0">
                <a:latin typeface="Times New Roman" panose="02020603050405020304" pitchFamily="18" charset="0"/>
                <a:cs typeface="Times New Roman" panose="02020603050405020304" pitchFamily="18" charset="0"/>
              </a:rPr>
              <a:t>Public Finance / Government revenues</a:t>
            </a:r>
          </a:p>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69E57DC2-970A-4B3E-BB1C-7A09969E49DF}" type="slidenum">
              <a:rPr lang="en-US" smtClean="0"/>
              <a:pPr/>
              <a:t>14</a:t>
            </a:fld>
            <a:endParaRPr lang="en-US" dirty="0"/>
          </a:p>
        </p:txBody>
      </p:sp>
      <p:sp>
        <p:nvSpPr>
          <p:cNvPr id="6" name="Date Placeholder 5"/>
          <p:cNvSpPr>
            <a:spLocks noGrp="1"/>
          </p:cNvSpPr>
          <p:nvPr>
            <p:ph type="dt" sz="half" idx="10"/>
          </p:nvPr>
        </p:nvSpPr>
        <p:spPr/>
        <p:txBody>
          <a:bodyPr/>
          <a:lstStyle/>
          <a:p>
            <a:fld id="{C026379C-EC14-4B65-9880-1A056817DDD7}" type="datetime1">
              <a:rPr lang="en-US" smtClean="0"/>
              <a:pPr/>
              <a:t>9/14/2020</a:t>
            </a:fld>
            <a:endParaRPr lang="en-US" dirty="0"/>
          </a:p>
        </p:txBody>
      </p:sp>
    </p:spTree>
    <p:extLst>
      <p:ext uri="{BB962C8B-B14F-4D97-AF65-F5344CB8AC3E}">
        <p14:creationId xmlns="" xmlns:p14="http://schemas.microsoft.com/office/powerpoint/2010/main" val="352422434"/>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27212"/>
            <a:ext cx="8596668" cy="1320800"/>
          </a:xfrm>
        </p:spPr>
        <p:txBody>
          <a:bodyPr>
            <a:normAutofit/>
          </a:bodyPr>
          <a:lstStyle/>
          <a:p>
            <a:pPr algn="ctr"/>
            <a:r>
              <a:rPr lang="en-US" sz="4000" b="1" i="1" u="sng" dirty="0" smtClean="0">
                <a:effectLst>
                  <a:outerShdw blurRad="38100" dist="38100" dir="2700000" algn="tl">
                    <a:srgbClr val="000000">
                      <a:alpha val="43137"/>
                    </a:srgbClr>
                  </a:outerShdw>
                </a:effectLst>
              </a:rPr>
              <a:t>Concepts of money</a:t>
            </a:r>
            <a:r>
              <a:rPr lang="en-US" b="1" i="1" u="sng" dirty="0">
                <a:effectLst>
                  <a:outerShdw blurRad="38100" dist="38100" dir="2700000" algn="tl">
                    <a:srgbClr val="000000">
                      <a:alpha val="43137"/>
                    </a:srgbClr>
                  </a:outerShdw>
                </a:effectLst>
              </a:rPr>
              <a:t/>
            </a:r>
            <a:br>
              <a:rPr lang="en-US" b="1" i="1" u="sng" dirty="0">
                <a:effectLst>
                  <a:outerShdw blurRad="38100" dist="38100" dir="2700000" algn="tl">
                    <a:srgbClr val="000000">
                      <a:alpha val="43137"/>
                    </a:srgbClr>
                  </a:outerShdw>
                </a:effectLst>
              </a:rPr>
            </a:br>
            <a:endParaRPr lang="en-US" sz="2000" dirty="0"/>
          </a:p>
        </p:txBody>
      </p:sp>
      <p:sp>
        <p:nvSpPr>
          <p:cNvPr id="3" name="Content Placeholder 2"/>
          <p:cNvSpPr>
            <a:spLocks noGrp="1"/>
          </p:cNvSpPr>
          <p:nvPr>
            <p:ph idx="1"/>
          </p:nvPr>
        </p:nvSpPr>
        <p:spPr>
          <a:xfrm>
            <a:off x="556311" y="1465943"/>
            <a:ext cx="8596668" cy="4239243"/>
          </a:xfrm>
        </p:spPr>
        <p:txBody>
          <a:bodyPr>
            <a:normAutofit/>
          </a:bodyPr>
          <a:lstStyle/>
          <a:p>
            <a:pPr marL="0" indent="0">
              <a:buNone/>
            </a:pPr>
            <a:r>
              <a:rPr lang="en-US" sz="2800" dirty="0">
                <a:solidFill>
                  <a:schemeClr val="tx1"/>
                </a:solidFill>
                <a:latin typeface="Calibri" panose="020F0502020204030204" pitchFamily="34" charset="0"/>
              </a:rPr>
              <a:t>There are three approaches to understand money</a:t>
            </a:r>
            <a:r>
              <a:rPr lang="en-US" sz="2800" dirty="0" smtClean="0">
                <a:solidFill>
                  <a:schemeClr val="tx1"/>
                </a:solidFill>
                <a:latin typeface="Calibri" panose="020F0502020204030204" pitchFamily="34" charset="0"/>
              </a:rPr>
              <a:t>.</a:t>
            </a:r>
          </a:p>
          <a:p>
            <a:r>
              <a:rPr lang="en-US" sz="2800" dirty="0" smtClean="0"/>
              <a:t>General acceptability</a:t>
            </a:r>
          </a:p>
          <a:p>
            <a:r>
              <a:rPr lang="en-US" sz="2800" dirty="0" smtClean="0"/>
              <a:t>Descriptive approach</a:t>
            </a:r>
          </a:p>
          <a:p>
            <a:r>
              <a:rPr lang="en-US" sz="2800" dirty="0" smtClean="0"/>
              <a:t>Alternation approach</a:t>
            </a:r>
          </a:p>
          <a:p>
            <a:pPr lvl="1"/>
            <a:r>
              <a:rPr lang="en-US" sz="2800" dirty="0" smtClean="0"/>
              <a:t>Traditional view</a:t>
            </a:r>
          </a:p>
          <a:p>
            <a:pPr lvl="1"/>
            <a:r>
              <a:rPr lang="en-US" sz="2800" dirty="0" smtClean="0"/>
              <a:t>Monetarist view</a:t>
            </a:r>
          </a:p>
          <a:p>
            <a:pPr lvl="1"/>
            <a:r>
              <a:rPr lang="en-US" sz="2800" dirty="0" smtClean="0"/>
              <a:t>Liquidity approach</a:t>
            </a:r>
            <a:endParaRPr lang="en-US" sz="2800"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15</a:t>
            </a:fld>
            <a:endParaRPr lang="en-US" dirty="0"/>
          </a:p>
        </p:txBody>
      </p:sp>
      <p:sp>
        <p:nvSpPr>
          <p:cNvPr id="7" name="Date Placeholder 6"/>
          <p:cNvSpPr>
            <a:spLocks noGrp="1"/>
          </p:cNvSpPr>
          <p:nvPr>
            <p:ph type="dt" sz="half" idx="10"/>
          </p:nvPr>
        </p:nvSpPr>
        <p:spPr/>
        <p:txBody>
          <a:bodyPr/>
          <a:lstStyle/>
          <a:p>
            <a:fld id="{68DA8ABF-A9FB-43E1-80E4-06B2F9A26AFF}" type="datetime1">
              <a:rPr lang="en-US" smtClean="0"/>
              <a:pPr/>
              <a:t>9/14/2020</a:t>
            </a:fld>
            <a:endParaRPr lang="en-US" dirty="0"/>
          </a:p>
        </p:txBody>
      </p:sp>
    </p:spTree>
    <p:extLst>
      <p:ext uri="{BB962C8B-B14F-4D97-AF65-F5344CB8AC3E}">
        <p14:creationId xmlns="" xmlns:p14="http://schemas.microsoft.com/office/powerpoint/2010/main" val="350942393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25613"/>
            <a:ext cx="8596668" cy="898337"/>
          </a:xfrm>
        </p:spPr>
        <p:txBody>
          <a:bodyPr>
            <a:normAutofit/>
          </a:bodyPr>
          <a:lstStyle/>
          <a:p>
            <a:pPr algn="ctr"/>
            <a:r>
              <a:rPr lang="en-US" sz="3200" b="1" i="1" u="sng" dirty="0" smtClean="0">
                <a:effectLst>
                  <a:outerShdw blurRad="38100" dist="38100" dir="2700000" algn="tl">
                    <a:srgbClr val="000000">
                      <a:alpha val="43137"/>
                    </a:srgbClr>
                  </a:outerShdw>
                </a:effectLst>
              </a:rPr>
              <a:t>Money and national income and product</a:t>
            </a:r>
            <a:endParaRPr lang="en-US" sz="3200" b="1" i="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77334" y="1123950"/>
            <a:ext cx="8596668" cy="7600950"/>
          </a:xfrm>
        </p:spPr>
        <p:txBody>
          <a:bodyPr>
            <a:noAutofit/>
          </a:bodyPr>
          <a:lstStyle/>
          <a:p>
            <a:pPr marL="0" indent="0">
              <a:buNone/>
            </a:pPr>
            <a:r>
              <a:rPr lang="en-US" sz="2400" u="sng" dirty="0" smtClean="0">
                <a:solidFill>
                  <a:schemeClr val="accent1"/>
                </a:solidFill>
              </a:rPr>
              <a:t>National income:</a:t>
            </a:r>
          </a:p>
          <a:p>
            <a:pPr marL="0" indent="0">
              <a:buNone/>
            </a:pPr>
            <a:r>
              <a:rPr lang="en-US" sz="2400" dirty="0" smtClean="0"/>
              <a:t>The total amount if money earned within a country.</a:t>
            </a:r>
          </a:p>
          <a:p>
            <a:pPr marL="0" indent="0">
              <a:buNone/>
            </a:pPr>
            <a:r>
              <a:rPr lang="en-US" sz="2400" dirty="0"/>
              <a:t>M</a:t>
            </a:r>
            <a:r>
              <a:rPr lang="en-US" sz="2400" dirty="0" smtClean="0"/>
              <a:t>ajor classes of national income are:</a:t>
            </a:r>
          </a:p>
          <a:p>
            <a:r>
              <a:rPr lang="en-US" sz="2400" dirty="0" smtClean="0"/>
              <a:t>Wages and salaries</a:t>
            </a:r>
          </a:p>
          <a:p>
            <a:r>
              <a:rPr lang="en-US" sz="2400" dirty="0" smtClean="0"/>
              <a:t>Gross trading profits</a:t>
            </a:r>
          </a:p>
          <a:p>
            <a:r>
              <a:rPr lang="en-US" sz="2400" dirty="0" smtClean="0"/>
              <a:t>Capital consumption allowance</a:t>
            </a:r>
          </a:p>
          <a:p>
            <a:r>
              <a:rPr lang="en-US" sz="2400" dirty="0" smtClean="0"/>
              <a:t>Income of the self employed</a:t>
            </a:r>
          </a:p>
          <a:p>
            <a:r>
              <a:rPr lang="en-US" sz="2400" dirty="0" smtClean="0"/>
              <a:t>Imputed income etc.</a:t>
            </a:r>
          </a:p>
          <a:p>
            <a:pPr marL="0" indent="0">
              <a:buNone/>
            </a:pPr>
            <a:r>
              <a:rPr lang="en-US" sz="2400" u="sng" dirty="0" smtClean="0">
                <a:solidFill>
                  <a:schemeClr val="accent1"/>
                </a:solidFill>
              </a:rPr>
              <a:t>Product:</a:t>
            </a:r>
          </a:p>
          <a:p>
            <a:pPr marL="0" indent="0">
              <a:buNone/>
            </a:pPr>
            <a:r>
              <a:rPr lang="en-US" sz="2400" dirty="0" smtClean="0"/>
              <a:t>An article or substance that is manufactured or refined for sale.</a:t>
            </a:r>
          </a:p>
          <a:p>
            <a:pPr marL="0" indent="0">
              <a:buNone/>
            </a:pPr>
            <a:endParaRPr lang="en-US" sz="2400" dirty="0"/>
          </a:p>
        </p:txBody>
      </p:sp>
      <p:sp>
        <p:nvSpPr>
          <p:cNvPr id="5" name="Slide Number Placeholder 4"/>
          <p:cNvSpPr>
            <a:spLocks noGrp="1"/>
          </p:cNvSpPr>
          <p:nvPr>
            <p:ph type="sldNum" sz="quarter" idx="12"/>
          </p:nvPr>
        </p:nvSpPr>
        <p:spPr/>
        <p:txBody>
          <a:bodyPr/>
          <a:lstStyle/>
          <a:p>
            <a:fld id="{69E57DC2-970A-4B3E-BB1C-7A09969E49DF}" type="slidenum">
              <a:rPr lang="en-US" smtClean="0"/>
              <a:pPr/>
              <a:t>16</a:t>
            </a:fld>
            <a:endParaRPr lang="en-US" dirty="0"/>
          </a:p>
        </p:txBody>
      </p:sp>
      <p:sp>
        <p:nvSpPr>
          <p:cNvPr id="6" name="Date Placeholder 5"/>
          <p:cNvSpPr>
            <a:spLocks noGrp="1"/>
          </p:cNvSpPr>
          <p:nvPr>
            <p:ph type="dt" sz="half" idx="10"/>
          </p:nvPr>
        </p:nvSpPr>
        <p:spPr/>
        <p:txBody>
          <a:bodyPr/>
          <a:lstStyle/>
          <a:p>
            <a:fld id="{DB98AFB7-3C10-4B65-8479-429649CD6E5B}" type="datetime1">
              <a:rPr lang="en-US" smtClean="0"/>
              <a:pPr/>
              <a:t>9/14/2020</a:t>
            </a:fld>
            <a:endParaRPr lang="en-US" dirty="0"/>
          </a:p>
        </p:txBody>
      </p:sp>
    </p:spTree>
    <p:extLst>
      <p:ext uri="{BB962C8B-B14F-4D97-AF65-F5344CB8AC3E}">
        <p14:creationId xmlns="" xmlns:p14="http://schemas.microsoft.com/office/powerpoint/2010/main" val="1054454390"/>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95300"/>
            <a:ext cx="8596668" cy="1320800"/>
          </a:xfrm>
        </p:spPr>
        <p:txBody>
          <a:bodyPr>
            <a:normAutofit/>
          </a:bodyPr>
          <a:lstStyle/>
          <a:p>
            <a:r>
              <a:rPr lang="en-US" sz="4000" b="1" i="1" u="sng" dirty="0" smtClean="0">
                <a:effectLst>
                  <a:outerShdw blurRad="38100" dist="38100" dir="2700000" algn="tl">
                    <a:srgbClr val="000000">
                      <a:alpha val="43137"/>
                    </a:srgbClr>
                  </a:outerShdw>
                </a:effectLst>
              </a:rPr>
              <a:t>Economic disadvantages of money</a:t>
            </a:r>
            <a:br>
              <a:rPr lang="en-US" sz="4000" b="1" i="1" u="sng" dirty="0" smtClean="0">
                <a:effectLst>
                  <a:outerShdw blurRad="38100" dist="38100" dir="2700000" algn="tl">
                    <a:srgbClr val="000000">
                      <a:alpha val="43137"/>
                    </a:srgbClr>
                  </a:outerShdw>
                </a:effectLst>
              </a:rPr>
            </a:br>
            <a:endParaRPr lang="en-US" sz="4000" b="1" i="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77334" y="1619250"/>
            <a:ext cx="8596668" cy="4781549"/>
          </a:xfrm>
        </p:spPr>
        <p:txBody>
          <a:bodyPr>
            <a:normAutofit/>
          </a:bodyPr>
          <a:lstStyle/>
          <a:p>
            <a:r>
              <a:rPr lang="en-US" sz="3200" dirty="0" smtClean="0"/>
              <a:t>Class conflict</a:t>
            </a:r>
          </a:p>
          <a:p>
            <a:r>
              <a:rPr lang="en-US" sz="3200" dirty="0" smtClean="0"/>
              <a:t>Trade cycle</a:t>
            </a:r>
          </a:p>
          <a:p>
            <a:r>
              <a:rPr lang="en-US" sz="3200" dirty="0" smtClean="0"/>
              <a:t>Inflation</a:t>
            </a:r>
          </a:p>
          <a:p>
            <a:r>
              <a:rPr lang="en-US" sz="3200" dirty="0" smtClean="0"/>
              <a:t>Debt traps</a:t>
            </a:r>
          </a:p>
          <a:p>
            <a:r>
              <a:rPr lang="en-US" sz="3200" dirty="0" smtClean="0"/>
              <a:t>Domination of multi nationals</a:t>
            </a:r>
          </a:p>
          <a:p>
            <a:r>
              <a:rPr lang="en-US" sz="3200" dirty="0" smtClean="0"/>
              <a:t>Environmental degradation</a:t>
            </a:r>
          </a:p>
          <a:p>
            <a:r>
              <a:rPr lang="en-US" sz="3200" dirty="0" smtClean="0"/>
              <a:t>The credit economy</a:t>
            </a:r>
          </a:p>
          <a:p>
            <a:endParaRPr lang="en-US" sz="2400" dirty="0"/>
          </a:p>
        </p:txBody>
      </p:sp>
      <p:sp>
        <p:nvSpPr>
          <p:cNvPr id="5" name="Slide Number Placeholder 4"/>
          <p:cNvSpPr>
            <a:spLocks noGrp="1"/>
          </p:cNvSpPr>
          <p:nvPr>
            <p:ph type="sldNum" sz="quarter" idx="12"/>
          </p:nvPr>
        </p:nvSpPr>
        <p:spPr/>
        <p:txBody>
          <a:bodyPr/>
          <a:lstStyle/>
          <a:p>
            <a:fld id="{69E57DC2-970A-4B3E-BB1C-7A09969E49DF}" type="slidenum">
              <a:rPr lang="en-US" smtClean="0"/>
              <a:pPr/>
              <a:t>17</a:t>
            </a:fld>
            <a:endParaRPr lang="en-US" dirty="0"/>
          </a:p>
        </p:txBody>
      </p:sp>
      <p:sp>
        <p:nvSpPr>
          <p:cNvPr id="6" name="Date Placeholder 5"/>
          <p:cNvSpPr>
            <a:spLocks noGrp="1"/>
          </p:cNvSpPr>
          <p:nvPr>
            <p:ph type="dt" sz="half" idx="10"/>
          </p:nvPr>
        </p:nvSpPr>
        <p:spPr/>
        <p:txBody>
          <a:bodyPr/>
          <a:lstStyle/>
          <a:p>
            <a:fld id="{8132F471-E83F-4A75-822F-762C4556C4A0}" type="datetime1">
              <a:rPr lang="en-US" smtClean="0"/>
              <a:pPr/>
              <a:t>9/14/2020</a:t>
            </a:fld>
            <a:endParaRPr lang="en-US" dirty="0"/>
          </a:p>
        </p:txBody>
      </p:sp>
    </p:spTree>
    <p:extLst>
      <p:ext uri="{BB962C8B-B14F-4D97-AF65-F5344CB8AC3E}">
        <p14:creationId xmlns="" xmlns:p14="http://schemas.microsoft.com/office/powerpoint/2010/main" val="3961253923"/>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b="1" i="1" u="sng" dirty="0" smtClean="0">
                <a:effectLst>
                  <a:outerShdw blurRad="38100" dist="38100" dir="2700000" algn="tl">
                    <a:srgbClr val="000000">
                      <a:alpha val="43137"/>
                    </a:srgbClr>
                  </a:outerShdw>
                </a:effectLst>
              </a:rPr>
              <a:t>Currency devaluation in Pakistan</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An increase deficit</a:t>
            </a:r>
          </a:p>
          <a:p>
            <a:r>
              <a:rPr lang="en-US" sz="3200" dirty="0" smtClean="0"/>
              <a:t>Fall in foreign exchange reserve</a:t>
            </a:r>
          </a:p>
          <a:p>
            <a:r>
              <a:rPr lang="en-US" sz="3200" dirty="0" smtClean="0"/>
              <a:t>Meeting the pressures of payments</a:t>
            </a:r>
          </a:p>
          <a:p>
            <a:endParaRPr lang="en-US" sz="3200" dirty="0"/>
          </a:p>
        </p:txBody>
      </p:sp>
      <p:sp>
        <p:nvSpPr>
          <p:cNvPr id="4" name="Date Placeholder 3"/>
          <p:cNvSpPr>
            <a:spLocks noGrp="1"/>
          </p:cNvSpPr>
          <p:nvPr>
            <p:ph type="dt" sz="half" idx="10"/>
          </p:nvPr>
        </p:nvSpPr>
        <p:spPr/>
        <p:txBody>
          <a:bodyPr/>
          <a:lstStyle/>
          <a:p>
            <a:fld id="{B6D575E2-2B47-4E78-904C-C618BA06CD9A}" type="datetime1">
              <a:rPr lang="en-US" smtClean="0"/>
              <a:pPr/>
              <a:t>9/14/2020</a:t>
            </a:fld>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pPr/>
              <a:t>18</a:t>
            </a:fld>
            <a:endParaRPr lang="en-US" dirty="0"/>
          </a:p>
        </p:txBody>
      </p:sp>
    </p:spTree>
    <p:extLst>
      <p:ext uri="{BB962C8B-B14F-4D97-AF65-F5344CB8AC3E}">
        <p14:creationId xmlns="" xmlns:p14="http://schemas.microsoft.com/office/powerpoint/2010/main" val="2608772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507" y="131483"/>
            <a:ext cx="8596668" cy="1024964"/>
          </a:xfrm>
        </p:spPr>
        <p:txBody>
          <a:bodyPr>
            <a:normAutofit fontScale="90000"/>
          </a:bodyPr>
          <a:lstStyle/>
          <a:p>
            <a:pPr algn="ctr"/>
            <a:r>
              <a:rPr lang="en-US" sz="4400" u="sng" dirty="0" smtClean="0">
                <a:effectLst>
                  <a:outerShdw blurRad="38100" dist="38100" dir="2700000" algn="tl">
                    <a:srgbClr val="000000">
                      <a:alpha val="43137"/>
                    </a:srgbClr>
                  </a:outerShdw>
                </a:effectLst>
              </a:rPr>
              <a:t>Distinction between money and credit</a:t>
            </a:r>
            <a:r>
              <a:rPr lang="en-US" dirty="0" smtClean="0"/>
              <a:t/>
            </a:r>
            <a:br>
              <a:rPr lang="en-US" dirty="0" smtClean="0"/>
            </a:br>
            <a:endParaRPr lang="en-US" dirty="0"/>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2191702988"/>
              </p:ext>
            </p:extLst>
          </p:nvPr>
        </p:nvGraphicFramePr>
        <p:xfrm>
          <a:off x="502696" y="1562100"/>
          <a:ext cx="9174704" cy="5295901"/>
        </p:xfrm>
        <a:graphic>
          <a:graphicData uri="http://schemas.openxmlformats.org/drawingml/2006/table">
            <a:tbl>
              <a:tblPr firstRow="1" bandRow="1">
                <a:tableStyleId>{5C22544A-7EE6-4342-B048-85BDC9FD1C3A}</a:tableStyleId>
              </a:tblPr>
              <a:tblGrid>
                <a:gridCol w="4525900"/>
                <a:gridCol w="4648804"/>
              </a:tblGrid>
              <a:tr h="805120">
                <a:tc>
                  <a:txBody>
                    <a:bodyPr/>
                    <a:lstStyle/>
                    <a:p>
                      <a:pPr algn="ctr"/>
                      <a:r>
                        <a:rPr lang="en-US" dirty="0" smtClean="0"/>
                        <a:t>Money </a:t>
                      </a:r>
                      <a:endParaRPr lang="en-US" dirty="0"/>
                    </a:p>
                  </a:txBody>
                  <a:tcPr/>
                </a:tc>
                <a:tc>
                  <a:txBody>
                    <a:bodyPr/>
                    <a:lstStyle/>
                    <a:p>
                      <a:pPr algn="ctr"/>
                      <a:r>
                        <a:rPr lang="en-US" dirty="0" smtClean="0"/>
                        <a:t>Credit</a:t>
                      </a:r>
                    </a:p>
                    <a:p>
                      <a:endParaRPr lang="en-US" dirty="0"/>
                    </a:p>
                  </a:txBody>
                  <a:tcPr/>
                </a:tc>
              </a:tr>
              <a:tr h="21228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effectLst/>
                          <a:latin typeface="+mn-lt"/>
                          <a:ea typeface="+mn-ea"/>
                          <a:cs typeface="+mn-cs"/>
                        </a:rPr>
                        <a:t>A current medium of exchange in the form of coins and banknotes; coins and banknotes collectively. </a:t>
                      </a:r>
                      <a:endParaRPr lang="en-US" dirty="0" smtClean="0">
                        <a:solidFill>
                          <a:schemeClr val="tx1"/>
                        </a:solidFill>
                      </a:endParaRPr>
                    </a:p>
                    <a:p>
                      <a:endParaRPr lang="en-US" dirty="0">
                        <a:solidFill>
                          <a:schemeClr val="tx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i="0" kern="1200" dirty="0" smtClean="0">
                          <a:solidFill>
                            <a:schemeClr val="tx1"/>
                          </a:solidFill>
                          <a:effectLst/>
                          <a:latin typeface="+mn-lt"/>
                          <a:ea typeface="+mn-ea"/>
                          <a:cs typeface="+mn-cs"/>
                        </a:rPr>
                        <a:t>Credit</a:t>
                      </a:r>
                      <a:r>
                        <a:rPr lang="en-US" sz="1800" b="0" i="0" kern="1200" dirty="0" smtClean="0">
                          <a:solidFill>
                            <a:schemeClr val="tx1"/>
                          </a:solidFill>
                          <a:effectLst/>
                          <a:latin typeface="+mn-lt"/>
                          <a:ea typeface="+mn-ea"/>
                          <a:cs typeface="+mn-cs"/>
                        </a:rPr>
                        <a:t> is a contractual agreement in which a borrower receives something of value now and agrees to repay the lender at some date in the future, generally with interest</a:t>
                      </a:r>
                      <a:endParaRPr lang="en-US" dirty="0" smtClean="0">
                        <a:solidFill>
                          <a:schemeClr val="tx1"/>
                        </a:solidFill>
                      </a:endParaRPr>
                    </a:p>
                    <a:p>
                      <a:endParaRPr lang="en-US" dirty="0">
                        <a:solidFill>
                          <a:schemeClr val="tx1"/>
                        </a:solidFill>
                      </a:endParaRPr>
                    </a:p>
                  </a:txBody>
                  <a:tcPr/>
                </a:tc>
              </a:tr>
              <a:tr h="1250587">
                <a:tc>
                  <a:txBody>
                    <a:bodyPr/>
                    <a:lstStyle/>
                    <a:p>
                      <a:r>
                        <a:rPr lang="en-US" dirty="0" smtClean="0"/>
                        <a:t>A cash transaction is a</a:t>
                      </a:r>
                      <a:r>
                        <a:rPr lang="en-US" baseline="0" dirty="0" smtClean="0"/>
                        <a:t> transaction where payment are settled immediately.</a:t>
                      </a:r>
                      <a:endParaRPr lang="en-US" dirty="0"/>
                    </a:p>
                  </a:txBody>
                  <a:tcPr/>
                </a:tc>
                <a:tc>
                  <a:txBody>
                    <a:bodyPr/>
                    <a:lstStyle/>
                    <a:p>
                      <a:r>
                        <a:rPr lang="en-US" dirty="0" smtClean="0"/>
                        <a:t>A payment for a credit transaction is settled at a later date.</a:t>
                      </a:r>
                      <a:endParaRPr lang="en-US" dirty="0"/>
                    </a:p>
                  </a:txBody>
                  <a:tcPr/>
                </a:tc>
              </a:tr>
              <a:tr h="1117308">
                <a:tc>
                  <a:txBody>
                    <a:bodyPr/>
                    <a:lstStyle/>
                    <a:p>
                      <a:r>
                        <a:rPr lang="en-US" sz="1800" b="0" i="0" kern="1200" dirty="0" smtClean="0">
                          <a:solidFill>
                            <a:schemeClr val="dk1"/>
                          </a:solidFill>
                          <a:effectLst/>
                          <a:latin typeface="+mn-lt"/>
                          <a:ea typeface="+mn-ea"/>
                          <a:cs typeface="+mn-cs"/>
                        </a:rPr>
                        <a:t> Paying in </a:t>
                      </a:r>
                      <a:r>
                        <a:rPr lang="en-US" sz="1800" b="1" i="0" kern="1200" dirty="0" smtClean="0">
                          <a:solidFill>
                            <a:schemeClr val="dk1"/>
                          </a:solidFill>
                          <a:effectLst/>
                          <a:latin typeface="+mn-lt"/>
                          <a:ea typeface="+mn-ea"/>
                          <a:cs typeface="+mn-cs"/>
                        </a:rPr>
                        <a:t>cash</a:t>
                      </a:r>
                      <a:r>
                        <a:rPr lang="en-US" sz="1800" b="0" i="0" kern="1200" dirty="0" smtClean="0">
                          <a:solidFill>
                            <a:schemeClr val="dk1"/>
                          </a:solidFill>
                          <a:effectLst/>
                          <a:latin typeface="+mn-lt"/>
                          <a:ea typeface="+mn-ea"/>
                          <a:cs typeface="+mn-cs"/>
                        </a:rPr>
                        <a:t> means you never have to pay interest.</a:t>
                      </a:r>
                      <a:endParaRPr lang="en-US" dirty="0"/>
                    </a:p>
                  </a:txBody>
                  <a:tcPr/>
                </a:tc>
                <a:tc>
                  <a:txBody>
                    <a:bodyPr/>
                    <a:lstStyle/>
                    <a:p>
                      <a:r>
                        <a:rPr lang="en-US" sz="1800" b="1" i="0" kern="1200" dirty="0" smtClean="0">
                          <a:solidFill>
                            <a:schemeClr val="dk1"/>
                          </a:solidFill>
                          <a:effectLst/>
                          <a:latin typeface="+mn-lt"/>
                          <a:ea typeface="+mn-ea"/>
                          <a:cs typeface="+mn-cs"/>
                        </a:rPr>
                        <a:t>Credit</a:t>
                      </a:r>
                      <a:r>
                        <a:rPr lang="en-US" sz="1800" b="0" i="0" kern="1200" dirty="0" smtClean="0">
                          <a:solidFill>
                            <a:schemeClr val="dk1"/>
                          </a:solidFill>
                          <a:effectLst/>
                          <a:latin typeface="+mn-lt"/>
                          <a:ea typeface="+mn-ea"/>
                          <a:cs typeface="+mn-cs"/>
                        </a:rPr>
                        <a:t> cards give you spending power without the inconvenience of carrying around cash.</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69E57DC2-970A-4B3E-BB1C-7A09969E49DF}" type="slidenum">
              <a:rPr lang="en-US" smtClean="0"/>
              <a:pPr/>
              <a:t>19</a:t>
            </a:fld>
            <a:endParaRPr lang="en-US" dirty="0"/>
          </a:p>
        </p:txBody>
      </p:sp>
      <p:sp>
        <p:nvSpPr>
          <p:cNvPr id="5" name="Date Placeholder 4"/>
          <p:cNvSpPr>
            <a:spLocks noGrp="1"/>
          </p:cNvSpPr>
          <p:nvPr>
            <p:ph type="dt" sz="half" idx="10"/>
          </p:nvPr>
        </p:nvSpPr>
        <p:spPr/>
        <p:txBody>
          <a:bodyPr/>
          <a:lstStyle/>
          <a:p>
            <a:fld id="{E53AAED3-B1E8-4E91-B50E-384C66A8A820}" type="datetime1">
              <a:rPr lang="en-US" smtClean="0"/>
              <a:pPr/>
              <a:t>9/14/2020</a:t>
            </a:fld>
            <a:endParaRPr lang="en-US" dirty="0"/>
          </a:p>
        </p:txBody>
      </p:sp>
    </p:spTree>
    <p:extLst>
      <p:ext uri="{BB962C8B-B14F-4D97-AF65-F5344CB8AC3E}">
        <p14:creationId xmlns="" xmlns:p14="http://schemas.microsoft.com/office/powerpoint/2010/main" val="1446755955"/>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39700"/>
            <a:ext cx="8596668" cy="1320800"/>
          </a:xfrm>
        </p:spPr>
        <p:txBody>
          <a:bodyPr>
            <a:normAutofit fontScale="90000"/>
          </a:bodyPr>
          <a:lstStyle/>
          <a:p>
            <a:pPr algn="ctr"/>
            <a:r>
              <a:rPr lang="en-US" sz="4400" b="1" i="1" u="sng" dirty="0" smtClean="0">
                <a:effectLst>
                  <a:outerShdw blurRad="38100" dist="38100" dir="2700000" algn="tl">
                    <a:srgbClr val="000000">
                      <a:alpha val="43137"/>
                    </a:srgbClr>
                  </a:outerShdw>
                </a:effectLst>
              </a:rPr>
              <a:t>Money:</a:t>
            </a:r>
            <a:r>
              <a:rPr lang="en-US" sz="2700" dirty="0" smtClean="0"/>
              <a:t/>
            </a:r>
            <a:br>
              <a:rPr lang="en-US" sz="2700" dirty="0" smtClean="0"/>
            </a:br>
            <a:r>
              <a:rPr lang="en-US" sz="2700" dirty="0" smtClean="0">
                <a:solidFill>
                  <a:schemeClr val="tx1"/>
                </a:solidFill>
                <a:latin typeface="Calibri" panose="020F0502020204030204" pitchFamily="34" charset="0"/>
              </a:rPr>
              <a:t>Money is anything which is used as a medium of exchange</a:t>
            </a:r>
            <a:r>
              <a:rPr lang="en-US" sz="2700" dirty="0" smtClean="0">
                <a:latin typeface="Calibri" panose="020F0502020204030204" pitchFamily="34" charset="0"/>
              </a:rPr>
              <a:t>.</a:t>
            </a:r>
            <a:r>
              <a:rPr lang="en-US" dirty="0"/>
              <a:t/>
            </a:r>
            <a:br>
              <a:rPr lang="en-US" dirty="0"/>
            </a:br>
            <a:r>
              <a:rPr lang="en-US" dirty="0" smtClean="0"/>
              <a:t/>
            </a:r>
            <a:br>
              <a:rPr lang="en-US" dirty="0" smtClean="0"/>
            </a:br>
            <a:r>
              <a:rPr lang="en-US" dirty="0"/>
              <a:t/>
            </a:r>
            <a:br>
              <a:rPr lang="en-US" dirty="0"/>
            </a:br>
            <a:r>
              <a:rPr lang="en-US" dirty="0" smtClean="0"/>
              <a:t/>
            </a:r>
            <a:br>
              <a:rPr lang="en-US" dirty="0" smtClean="0"/>
            </a:br>
            <a:endParaRPr lang="en-US" dirty="0"/>
          </a:p>
        </p:txBody>
      </p:sp>
      <p:sp>
        <p:nvSpPr>
          <p:cNvPr id="3" name="Content Placeholder 2"/>
          <p:cNvSpPr>
            <a:spLocks noGrp="1"/>
          </p:cNvSpPr>
          <p:nvPr>
            <p:ph idx="1"/>
          </p:nvPr>
        </p:nvSpPr>
        <p:spPr>
          <a:xfrm>
            <a:off x="677334" y="1600199"/>
            <a:ext cx="8596668" cy="4441163"/>
          </a:xfrm>
        </p:spPr>
        <p:txBody>
          <a:bodyPr/>
          <a:lstStyle/>
          <a:p>
            <a:pPr marL="57150" indent="0" algn="ctr">
              <a:buNone/>
            </a:pPr>
            <a:r>
              <a:rPr lang="en-US" sz="4000" b="1" i="1" u="sng" dirty="0" smtClean="0">
                <a:solidFill>
                  <a:schemeClr val="accent1"/>
                </a:solidFill>
                <a:effectLst>
                  <a:outerShdw blurRad="38100" dist="38100" dir="2700000" algn="tl">
                    <a:srgbClr val="000000">
                      <a:alpha val="43137"/>
                    </a:srgbClr>
                  </a:outerShdw>
                </a:effectLst>
              </a:rPr>
              <a:t>Evolution of money:</a:t>
            </a:r>
          </a:p>
          <a:p>
            <a:pPr lvl="1"/>
            <a:r>
              <a:rPr lang="en-US" sz="2000" dirty="0" smtClean="0"/>
              <a:t>The origin of money is lost.</a:t>
            </a:r>
          </a:p>
          <a:p>
            <a:pPr lvl="1"/>
            <a:r>
              <a:rPr lang="en-US" sz="2000" dirty="0" smtClean="0"/>
              <a:t>Hunting society, skin of animals were used as a source of money.</a:t>
            </a:r>
          </a:p>
          <a:p>
            <a:pPr lvl="1"/>
            <a:r>
              <a:rPr lang="en-US" sz="2000" dirty="0" smtClean="0"/>
              <a:t>The word “money” is derived from the Latin word “ Monet”.</a:t>
            </a:r>
          </a:p>
          <a:p>
            <a:pPr lvl="1"/>
            <a:r>
              <a:rPr lang="en-US" sz="2000" dirty="0" smtClean="0"/>
              <a:t>Pastoral society used livestock.</a:t>
            </a:r>
          </a:p>
          <a:p>
            <a:pPr lvl="1"/>
            <a:r>
              <a:rPr lang="en-US" sz="2000" dirty="0" smtClean="0"/>
              <a:t>Agricultural society used grain and foods.</a:t>
            </a:r>
          </a:p>
          <a:p>
            <a:pPr lvl="1"/>
            <a:r>
              <a:rPr lang="en-US" sz="2000" dirty="0" smtClean="0"/>
              <a:t>The roman used cattle and salt.</a:t>
            </a:r>
          </a:p>
          <a:p>
            <a:pPr lvl="1"/>
            <a:r>
              <a:rPr lang="en-US" sz="2000" dirty="0" smtClean="0"/>
              <a:t>Money was developed according to needs and requirements.</a:t>
            </a:r>
          </a:p>
          <a:p>
            <a:pPr lvl="1"/>
            <a:r>
              <a:rPr lang="en-US" sz="2000" dirty="0" smtClean="0"/>
              <a:t>Main aim was to remove the short comings of the barter system.</a:t>
            </a:r>
          </a:p>
          <a:p>
            <a:pPr lvl="1"/>
            <a:endParaRPr lang="en-US" sz="2000" dirty="0" smtClean="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665228" y="0"/>
            <a:ext cx="3526772" cy="2496671"/>
          </a:xfrm>
          <a:prstGeom prst="rect">
            <a:avLst/>
          </a:prstGeom>
        </p:spPr>
      </p:pic>
      <p:sp>
        <p:nvSpPr>
          <p:cNvPr id="6" name="Slide Number Placeholder 5"/>
          <p:cNvSpPr>
            <a:spLocks noGrp="1"/>
          </p:cNvSpPr>
          <p:nvPr>
            <p:ph type="sldNum" sz="quarter" idx="12"/>
          </p:nvPr>
        </p:nvSpPr>
        <p:spPr/>
        <p:txBody>
          <a:bodyPr/>
          <a:lstStyle/>
          <a:p>
            <a:fld id="{69E57DC2-970A-4B3E-BB1C-7A09969E49DF}" type="slidenum">
              <a:rPr lang="en-US" smtClean="0"/>
              <a:pPr/>
              <a:t>2</a:t>
            </a:fld>
            <a:endParaRPr lang="en-US" dirty="0"/>
          </a:p>
        </p:txBody>
      </p:sp>
      <p:sp>
        <p:nvSpPr>
          <p:cNvPr id="7" name="Date Placeholder 6"/>
          <p:cNvSpPr>
            <a:spLocks noGrp="1"/>
          </p:cNvSpPr>
          <p:nvPr>
            <p:ph type="dt" sz="half" idx="10"/>
          </p:nvPr>
        </p:nvSpPr>
        <p:spPr/>
        <p:txBody>
          <a:bodyPr/>
          <a:lstStyle/>
          <a:p>
            <a:fld id="{29735417-21EE-4849-820C-5CBA8658EB2C}" type="datetime1">
              <a:rPr lang="en-US" smtClean="0"/>
              <a:pPr/>
              <a:t>9/14/2020</a:t>
            </a:fld>
            <a:endParaRPr lang="en-US" dirty="0"/>
          </a:p>
        </p:txBody>
      </p:sp>
    </p:spTree>
    <p:extLst>
      <p:ext uri="{BB962C8B-B14F-4D97-AF65-F5344CB8AC3E}">
        <p14:creationId xmlns="" xmlns:p14="http://schemas.microsoft.com/office/powerpoint/2010/main" val="142395972"/>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484" y="180883"/>
            <a:ext cx="8596668" cy="1320800"/>
          </a:xfrm>
        </p:spPr>
        <p:txBody>
          <a:bodyPr/>
          <a:lstStyle/>
          <a:p>
            <a:pPr algn="ctr"/>
            <a:r>
              <a:rPr lang="en-US" sz="4400" b="1" i="1" u="sng" dirty="0" smtClean="0">
                <a:effectLst>
                  <a:outerShdw blurRad="38100" dist="38100" dir="2700000" algn="tl">
                    <a:srgbClr val="000000">
                      <a:alpha val="43137"/>
                    </a:srgbClr>
                  </a:outerShdw>
                </a:effectLst>
              </a:rPr>
              <a:t>Money as an asset</a:t>
            </a:r>
            <a:r>
              <a:rPr lang="en-US" dirty="0" smtClean="0"/>
              <a:t/>
            </a:r>
            <a:br>
              <a:rPr lang="en-US" dirty="0" smtClean="0"/>
            </a:br>
            <a:endParaRPr lang="en-US" dirty="0"/>
          </a:p>
        </p:txBody>
      </p:sp>
      <p:sp>
        <p:nvSpPr>
          <p:cNvPr id="3" name="Content Placeholder 2"/>
          <p:cNvSpPr>
            <a:spLocks noGrp="1"/>
          </p:cNvSpPr>
          <p:nvPr>
            <p:ph idx="1"/>
          </p:nvPr>
        </p:nvSpPr>
        <p:spPr>
          <a:xfrm>
            <a:off x="583204" y="1501683"/>
            <a:ext cx="8596668" cy="3880773"/>
          </a:xfrm>
        </p:spPr>
        <p:txBody>
          <a:bodyPr>
            <a:noAutofit/>
          </a:bodyPr>
          <a:lstStyle/>
          <a:p>
            <a:pPr marL="0" indent="0">
              <a:buNone/>
            </a:pPr>
            <a:r>
              <a:rPr lang="en-US" sz="2800" dirty="0">
                <a:latin typeface="Calibri" panose="020F0502020204030204" pitchFamily="34" charset="0"/>
              </a:rPr>
              <a:t>Money is financial asset because the value of the asset itself doesn't come  from the paper or metal it is printed on; it comes from the faith and credit of the government that issued that money.</a:t>
            </a:r>
          </a:p>
          <a:p>
            <a:pPr marL="0" indent="0">
              <a:buNone/>
            </a:pPr>
            <a:r>
              <a:rPr lang="en-US" sz="2800" dirty="0">
                <a:latin typeface="Calibri" panose="020F0502020204030204" pitchFamily="34" charset="0"/>
              </a:rPr>
              <a:t>Without a common medium of exchange, we would all need to barter with one another, trading whatever goods and services we have for something else we need, or trade what we have for some thing else we could then trade again with someone else who has what we need</a:t>
            </a:r>
            <a:endParaRPr lang="en-US" sz="2800" dirty="0"/>
          </a:p>
        </p:txBody>
      </p:sp>
      <p:sp>
        <p:nvSpPr>
          <p:cNvPr id="5" name="Slide Number Placeholder 4"/>
          <p:cNvSpPr>
            <a:spLocks noGrp="1"/>
          </p:cNvSpPr>
          <p:nvPr>
            <p:ph type="sldNum" sz="quarter" idx="12"/>
          </p:nvPr>
        </p:nvSpPr>
        <p:spPr/>
        <p:txBody>
          <a:bodyPr/>
          <a:lstStyle/>
          <a:p>
            <a:fld id="{69E57DC2-970A-4B3E-BB1C-7A09969E49DF}" type="slidenum">
              <a:rPr lang="en-US" smtClean="0"/>
              <a:pPr/>
              <a:t>20</a:t>
            </a:fld>
            <a:endParaRPr lang="en-US" dirty="0"/>
          </a:p>
        </p:txBody>
      </p:sp>
      <p:sp>
        <p:nvSpPr>
          <p:cNvPr id="6" name="Date Placeholder 5"/>
          <p:cNvSpPr>
            <a:spLocks noGrp="1"/>
          </p:cNvSpPr>
          <p:nvPr>
            <p:ph type="dt" sz="half" idx="10"/>
          </p:nvPr>
        </p:nvSpPr>
        <p:spPr/>
        <p:txBody>
          <a:bodyPr/>
          <a:lstStyle/>
          <a:p>
            <a:fld id="{555B1017-5E78-4EFC-BD67-64058C063CC3}" type="datetime1">
              <a:rPr lang="en-US" smtClean="0"/>
              <a:pPr/>
              <a:t>9/14/2020</a:t>
            </a:fld>
            <a:endParaRPr lang="en-US" dirty="0"/>
          </a:p>
        </p:txBody>
      </p:sp>
    </p:spTree>
    <p:extLst>
      <p:ext uri="{BB962C8B-B14F-4D97-AF65-F5344CB8AC3E}">
        <p14:creationId xmlns="" xmlns:p14="http://schemas.microsoft.com/office/powerpoint/2010/main" val="1977957582"/>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04589"/>
            <a:ext cx="8596668" cy="1320800"/>
          </a:xfrm>
        </p:spPr>
        <p:txBody>
          <a:bodyPr>
            <a:normAutofit/>
          </a:bodyPr>
          <a:lstStyle/>
          <a:p>
            <a:pPr algn="ctr"/>
            <a:r>
              <a:rPr lang="en-US" sz="4000" b="1" i="1" u="sng" dirty="0" smtClean="0">
                <a:effectLst>
                  <a:outerShdw blurRad="38100" dist="38100" dir="2700000" algn="tl">
                    <a:srgbClr val="000000">
                      <a:alpha val="43137"/>
                    </a:srgbClr>
                  </a:outerShdw>
                </a:effectLst>
              </a:rPr>
              <a:t>Concept of near money</a:t>
            </a:r>
            <a:br>
              <a:rPr lang="en-US" sz="4000" b="1" i="1" u="sng" dirty="0" smtClean="0">
                <a:effectLst>
                  <a:outerShdw blurRad="38100" dist="38100" dir="2700000" algn="tl">
                    <a:srgbClr val="000000">
                      <a:alpha val="43137"/>
                    </a:srgbClr>
                  </a:outerShdw>
                </a:effectLst>
              </a:rPr>
            </a:br>
            <a:endParaRPr lang="en-US" sz="4000" b="1" i="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77334" y="1025338"/>
            <a:ext cx="8596668" cy="5642161"/>
          </a:xfrm>
        </p:spPr>
        <p:txBody>
          <a:bodyPr>
            <a:noAutofit/>
          </a:bodyPr>
          <a:lstStyle/>
          <a:p>
            <a:pPr marL="0" indent="0">
              <a:buNone/>
            </a:pPr>
            <a:r>
              <a:rPr lang="en-US" sz="2400" b="1" dirty="0">
                <a:solidFill>
                  <a:srgbClr val="222222"/>
                </a:solidFill>
                <a:latin typeface="arial" panose="020B0604020202020204" pitchFamily="34" charset="0"/>
              </a:rPr>
              <a:t>Near money</a:t>
            </a:r>
            <a:r>
              <a:rPr lang="en-US" sz="2400" dirty="0">
                <a:solidFill>
                  <a:srgbClr val="222222"/>
                </a:solidFill>
                <a:latin typeface="arial" panose="020B0604020202020204" pitchFamily="34" charset="0"/>
              </a:rPr>
              <a:t> is an economics term describing non-</a:t>
            </a:r>
            <a:r>
              <a:rPr lang="en-US" sz="2400" b="1" dirty="0">
                <a:solidFill>
                  <a:srgbClr val="222222"/>
                </a:solidFill>
                <a:latin typeface="arial" panose="020B0604020202020204" pitchFamily="34" charset="0"/>
              </a:rPr>
              <a:t>cash</a:t>
            </a:r>
            <a:r>
              <a:rPr lang="en-US" sz="2400" dirty="0">
                <a:solidFill>
                  <a:srgbClr val="222222"/>
                </a:solidFill>
                <a:latin typeface="arial" panose="020B0604020202020204" pitchFamily="34" charset="0"/>
              </a:rPr>
              <a:t> assets that are highly liquid, such as bank deposits, certificates of deposit (CDs) and Treasury </a:t>
            </a:r>
            <a:r>
              <a:rPr lang="en-US" sz="2400" dirty="0" smtClean="0">
                <a:solidFill>
                  <a:srgbClr val="222222"/>
                </a:solidFill>
                <a:latin typeface="arial" panose="020B0604020202020204" pitchFamily="34" charset="0"/>
              </a:rPr>
              <a:t>Bills. </a:t>
            </a:r>
            <a:r>
              <a:rPr lang="en-US" sz="2400" b="1" dirty="0" smtClean="0">
                <a:solidFill>
                  <a:srgbClr val="222222"/>
                </a:solidFill>
                <a:latin typeface="arial" panose="020B0604020202020204" pitchFamily="34" charset="0"/>
              </a:rPr>
              <a:t>Near </a:t>
            </a:r>
            <a:r>
              <a:rPr lang="en-US" sz="2400" b="1" dirty="0">
                <a:solidFill>
                  <a:srgbClr val="222222"/>
                </a:solidFill>
                <a:latin typeface="arial" panose="020B0604020202020204" pitchFamily="34" charset="0"/>
              </a:rPr>
              <a:t>money</a:t>
            </a:r>
            <a:r>
              <a:rPr lang="en-US" sz="2400" dirty="0">
                <a:solidFill>
                  <a:srgbClr val="222222"/>
                </a:solidFill>
                <a:latin typeface="arial" panose="020B0604020202020204" pitchFamily="34" charset="0"/>
              </a:rPr>
              <a:t> refers to assets that can be quickly converted into </a:t>
            </a:r>
            <a:r>
              <a:rPr lang="en-US" sz="2400" b="1" dirty="0">
                <a:solidFill>
                  <a:srgbClr val="222222"/>
                </a:solidFill>
                <a:latin typeface="arial" panose="020B0604020202020204" pitchFamily="34" charset="0"/>
              </a:rPr>
              <a:t>cash</a:t>
            </a:r>
            <a:r>
              <a:rPr lang="en-US" sz="2400" dirty="0" smtClean="0">
                <a:solidFill>
                  <a:srgbClr val="222222"/>
                </a:solidFill>
                <a:latin typeface="arial" panose="020B0604020202020204" pitchFamily="34" charset="0"/>
              </a:rPr>
              <a:t>.</a:t>
            </a:r>
            <a:endParaRPr lang="en-US" sz="2400" dirty="0" smtClean="0"/>
          </a:p>
          <a:p>
            <a:r>
              <a:rPr lang="en-US" sz="2400" b="1" dirty="0">
                <a:solidFill>
                  <a:schemeClr val="accent1"/>
                </a:solidFill>
                <a:latin typeface="arial" panose="020B0604020202020204" pitchFamily="34" charset="0"/>
              </a:rPr>
              <a:t>Examples of near money are as follows</a:t>
            </a:r>
            <a:r>
              <a:rPr lang="en-US" sz="2400" b="1" dirty="0">
                <a:solidFill>
                  <a:srgbClr val="222222"/>
                </a:solidFill>
                <a:latin typeface="arial" panose="020B0604020202020204" pitchFamily="34" charset="0"/>
              </a:rPr>
              <a:t>:</a:t>
            </a:r>
            <a:endParaRPr lang="en-US" sz="2400" dirty="0">
              <a:solidFill>
                <a:srgbClr val="222222"/>
              </a:solidFill>
              <a:latin typeface="arial" panose="020B0604020202020204" pitchFamily="34" charset="0"/>
            </a:endParaRPr>
          </a:p>
          <a:p>
            <a:pPr>
              <a:buFont typeface="Arial" panose="020B0604020202020204" pitchFamily="34" charset="0"/>
              <a:buChar char="•"/>
            </a:pPr>
            <a:r>
              <a:rPr lang="en-US" sz="2400" dirty="0">
                <a:solidFill>
                  <a:srgbClr val="222222"/>
                </a:solidFill>
                <a:latin typeface="arial" panose="020B0604020202020204" pitchFamily="34" charset="0"/>
              </a:rPr>
              <a:t>Savings accounts.</a:t>
            </a:r>
          </a:p>
          <a:p>
            <a:pPr>
              <a:buFont typeface="Arial" panose="020B0604020202020204" pitchFamily="34" charset="0"/>
              <a:buChar char="•"/>
            </a:pPr>
            <a:r>
              <a:rPr lang="en-US" sz="2400" dirty="0">
                <a:solidFill>
                  <a:srgbClr val="222222"/>
                </a:solidFill>
                <a:latin typeface="arial" panose="020B0604020202020204" pitchFamily="34" charset="0"/>
              </a:rPr>
              <a:t>Money funds.</a:t>
            </a:r>
          </a:p>
          <a:p>
            <a:pPr>
              <a:buFont typeface="Arial" panose="020B0604020202020204" pitchFamily="34" charset="0"/>
              <a:buChar char="•"/>
            </a:pPr>
            <a:r>
              <a:rPr lang="en-US" sz="2400" dirty="0">
                <a:solidFill>
                  <a:srgbClr val="222222"/>
                </a:solidFill>
                <a:latin typeface="arial" panose="020B0604020202020204" pitchFamily="34" charset="0"/>
              </a:rPr>
              <a:t>Bank time deposits (certificates of deposit)</a:t>
            </a:r>
          </a:p>
          <a:p>
            <a:pPr>
              <a:buFont typeface="Arial" panose="020B0604020202020204" pitchFamily="34" charset="0"/>
              <a:buChar char="•"/>
            </a:pPr>
            <a:r>
              <a:rPr lang="en-US" sz="2400" dirty="0">
                <a:solidFill>
                  <a:srgbClr val="222222"/>
                </a:solidFill>
                <a:latin typeface="arial" panose="020B0604020202020204" pitchFamily="34" charset="0"/>
              </a:rPr>
              <a:t>Government treasury securities (such as T-bills)</a:t>
            </a:r>
          </a:p>
          <a:p>
            <a:pPr>
              <a:buFont typeface="Arial" panose="020B0604020202020204" pitchFamily="34" charset="0"/>
              <a:buChar char="•"/>
            </a:pPr>
            <a:r>
              <a:rPr lang="en-US" sz="2400" dirty="0">
                <a:solidFill>
                  <a:srgbClr val="222222"/>
                </a:solidFill>
                <a:latin typeface="arial" panose="020B0604020202020204" pitchFamily="34" charset="0"/>
              </a:rPr>
              <a:t>Bonds near their redemption date.</a:t>
            </a:r>
          </a:p>
          <a:p>
            <a:pPr>
              <a:buFont typeface="Arial" panose="020B0604020202020204" pitchFamily="34" charset="0"/>
              <a:buChar char="•"/>
            </a:pPr>
            <a:r>
              <a:rPr lang="en-US" sz="2400" dirty="0">
                <a:solidFill>
                  <a:srgbClr val="222222"/>
                </a:solidFill>
                <a:latin typeface="arial" panose="020B0604020202020204" pitchFamily="34" charset="0"/>
              </a:rPr>
              <a:t>Foreign currencies, especially widely traded ones such as the US dollar, euro or yen.</a:t>
            </a:r>
          </a:p>
          <a:p>
            <a:pPr marL="0" indent="0">
              <a:buNone/>
            </a:pPr>
            <a:endParaRPr lang="en-US" sz="2400" dirty="0"/>
          </a:p>
        </p:txBody>
      </p:sp>
      <p:sp>
        <p:nvSpPr>
          <p:cNvPr id="5" name="Slide Number Placeholder 4"/>
          <p:cNvSpPr>
            <a:spLocks noGrp="1"/>
          </p:cNvSpPr>
          <p:nvPr>
            <p:ph type="sldNum" sz="quarter" idx="12"/>
          </p:nvPr>
        </p:nvSpPr>
        <p:spPr/>
        <p:txBody>
          <a:bodyPr/>
          <a:lstStyle/>
          <a:p>
            <a:fld id="{69E57DC2-970A-4B3E-BB1C-7A09969E49DF}" type="slidenum">
              <a:rPr lang="en-US" smtClean="0"/>
              <a:pPr/>
              <a:t>21</a:t>
            </a:fld>
            <a:endParaRPr lang="en-US" dirty="0"/>
          </a:p>
        </p:txBody>
      </p:sp>
      <p:sp>
        <p:nvSpPr>
          <p:cNvPr id="6" name="Date Placeholder 5"/>
          <p:cNvSpPr>
            <a:spLocks noGrp="1"/>
          </p:cNvSpPr>
          <p:nvPr>
            <p:ph type="dt" sz="half" idx="10"/>
          </p:nvPr>
        </p:nvSpPr>
        <p:spPr/>
        <p:txBody>
          <a:bodyPr/>
          <a:lstStyle/>
          <a:p>
            <a:fld id="{F2936C7D-609B-4AC7-890B-F0E7651ADEAB}" type="datetime1">
              <a:rPr lang="en-US" smtClean="0"/>
              <a:pPr/>
              <a:t>9/14/2020</a:t>
            </a:fld>
            <a:endParaRPr lang="en-US" dirty="0"/>
          </a:p>
        </p:txBody>
      </p:sp>
    </p:spTree>
    <p:extLst>
      <p:ext uri="{BB962C8B-B14F-4D97-AF65-F5344CB8AC3E}">
        <p14:creationId xmlns="" xmlns:p14="http://schemas.microsoft.com/office/powerpoint/2010/main" val="921274962"/>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85271"/>
            <a:ext cx="8596668" cy="1320800"/>
          </a:xfrm>
        </p:spPr>
        <p:txBody>
          <a:bodyPr/>
          <a:lstStyle/>
          <a:p>
            <a:r>
              <a:rPr lang="en-US" sz="4000" i="1" u="sng" dirty="0" smtClean="0">
                <a:effectLst>
                  <a:outerShdw blurRad="38100" dist="38100" dir="2700000" algn="tl">
                    <a:srgbClr val="000000">
                      <a:alpha val="43137"/>
                    </a:srgbClr>
                  </a:outerShdw>
                </a:effectLst>
              </a:rPr>
              <a:t>Principles and method of note issue</a:t>
            </a:r>
            <a:r>
              <a:rPr lang="en-US" dirty="0" smtClean="0"/>
              <a:t/>
            </a:r>
            <a:br>
              <a:rPr lang="en-US" dirty="0" smtClean="0"/>
            </a:br>
            <a:endParaRPr lang="en-US" dirty="0"/>
          </a:p>
        </p:txBody>
      </p:sp>
      <p:sp>
        <p:nvSpPr>
          <p:cNvPr id="3" name="Content Placeholder 2"/>
          <p:cNvSpPr>
            <a:spLocks noGrp="1"/>
          </p:cNvSpPr>
          <p:nvPr>
            <p:ph idx="1"/>
          </p:nvPr>
        </p:nvSpPr>
        <p:spPr>
          <a:xfrm>
            <a:off x="677334" y="1506071"/>
            <a:ext cx="8596668" cy="4799479"/>
          </a:xfrm>
        </p:spPr>
        <p:txBody>
          <a:bodyPr>
            <a:noAutofit/>
          </a:bodyPr>
          <a:lstStyle/>
          <a:p>
            <a:pPr marL="0" indent="0">
              <a:buNone/>
            </a:pPr>
            <a:r>
              <a:rPr lang="en-US" sz="2800" dirty="0" smtClean="0">
                <a:solidFill>
                  <a:schemeClr val="accent1"/>
                </a:solidFill>
              </a:rPr>
              <a:t>Principals</a:t>
            </a:r>
          </a:p>
          <a:p>
            <a:pPr marL="0" indent="0">
              <a:buNone/>
            </a:pPr>
            <a:r>
              <a:rPr lang="en-US" sz="2800" dirty="0" smtClean="0">
                <a:solidFill>
                  <a:schemeClr val="accent1"/>
                </a:solidFill>
              </a:rPr>
              <a:t>        1.Currency principals:</a:t>
            </a:r>
          </a:p>
          <a:p>
            <a:pPr marL="457200" lvl="1" indent="0">
              <a:buNone/>
            </a:pPr>
            <a:r>
              <a:rPr lang="en-US" sz="2800" dirty="0" smtClean="0"/>
              <a:t>Central bank of the country should keep 100% gold for every note issued. It means full convertibility of notes.</a:t>
            </a:r>
          </a:p>
          <a:p>
            <a:pPr marL="457200" lvl="1" indent="0">
              <a:buNone/>
            </a:pPr>
            <a:r>
              <a:rPr lang="en-US" sz="2800" dirty="0" smtClean="0">
                <a:solidFill>
                  <a:schemeClr val="accent1"/>
                </a:solidFill>
              </a:rPr>
              <a:t>   2.Banking principals</a:t>
            </a:r>
          </a:p>
          <a:p>
            <a:pPr marL="457200" lvl="1" indent="0">
              <a:buNone/>
            </a:pPr>
            <a:r>
              <a:rPr lang="en-US" sz="2800" dirty="0" smtClean="0"/>
              <a:t>No need to keep 100% of gold or silver against notes issued. The note issued in the country should be according to the needs of trade and industry</a:t>
            </a:r>
          </a:p>
          <a:p>
            <a:pPr lvl="1">
              <a:buFont typeface="Wingdings" panose="05000000000000000000" pitchFamily="2" charset="2"/>
              <a:buChar char="§"/>
            </a:pPr>
            <a:endParaRPr lang="en-US" sz="2800" dirty="0" smtClean="0"/>
          </a:p>
          <a:p>
            <a:pPr lvl="1">
              <a:buFont typeface="Wingdings" panose="05000000000000000000" pitchFamily="2" charset="2"/>
              <a:buChar char="§"/>
            </a:pPr>
            <a:endParaRPr lang="en-US" sz="2800" dirty="0" smtClean="0"/>
          </a:p>
        </p:txBody>
      </p:sp>
      <p:sp>
        <p:nvSpPr>
          <p:cNvPr id="5" name="Slide Number Placeholder 4"/>
          <p:cNvSpPr>
            <a:spLocks noGrp="1"/>
          </p:cNvSpPr>
          <p:nvPr>
            <p:ph type="sldNum" sz="quarter" idx="12"/>
          </p:nvPr>
        </p:nvSpPr>
        <p:spPr/>
        <p:txBody>
          <a:bodyPr/>
          <a:lstStyle/>
          <a:p>
            <a:fld id="{69E57DC2-970A-4B3E-BB1C-7A09969E49DF}" type="slidenum">
              <a:rPr lang="en-US" smtClean="0"/>
              <a:pPr/>
              <a:t>22</a:t>
            </a:fld>
            <a:endParaRPr lang="en-US" dirty="0"/>
          </a:p>
        </p:txBody>
      </p:sp>
      <p:sp>
        <p:nvSpPr>
          <p:cNvPr id="6" name="Date Placeholder 5"/>
          <p:cNvSpPr>
            <a:spLocks noGrp="1"/>
          </p:cNvSpPr>
          <p:nvPr>
            <p:ph type="dt" sz="half" idx="10"/>
          </p:nvPr>
        </p:nvSpPr>
        <p:spPr/>
        <p:txBody>
          <a:bodyPr/>
          <a:lstStyle/>
          <a:p>
            <a:fld id="{26122576-4416-4F4E-B647-EA59B9351BF4}" type="datetime1">
              <a:rPr lang="en-US" smtClean="0"/>
              <a:pPr/>
              <a:t>9/14/2020</a:t>
            </a:fld>
            <a:endParaRPr lang="en-US" dirty="0"/>
          </a:p>
        </p:txBody>
      </p:sp>
    </p:spTree>
    <p:extLst>
      <p:ext uri="{BB962C8B-B14F-4D97-AF65-F5344CB8AC3E}">
        <p14:creationId xmlns="" xmlns:p14="http://schemas.microsoft.com/office/powerpoint/2010/main" val="3110667271"/>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4247"/>
            <a:ext cx="8596668" cy="594659"/>
          </a:xfrm>
        </p:spPr>
        <p:txBody>
          <a:bodyPr>
            <a:normAutofit fontScale="90000"/>
          </a:bodyPr>
          <a:lstStyle/>
          <a:p>
            <a:pPr lvl="0">
              <a:spcBef>
                <a:spcPts val="1000"/>
              </a:spcBef>
            </a:pPr>
            <a:r>
              <a:rPr lang="en-US" sz="4400" b="1" i="1" u="sng" dirty="0">
                <a:solidFill>
                  <a:srgbClr val="5FCBEF"/>
                </a:solidFill>
                <a:effectLst>
                  <a:outerShdw blurRad="38100" dist="38100" dir="2700000" algn="tl">
                    <a:srgbClr val="000000">
                      <a:alpha val="43137"/>
                    </a:srgbClr>
                  </a:outerShdw>
                </a:effectLst>
                <a:ea typeface="+mn-ea"/>
                <a:cs typeface="+mn-cs"/>
              </a:rPr>
              <a:t>Method of note issue</a:t>
            </a:r>
            <a:r>
              <a:rPr lang="en-US" sz="2800" dirty="0">
                <a:solidFill>
                  <a:srgbClr val="5FCBEF"/>
                </a:solidFill>
                <a:ea typeface="+mn-ea"/>
                <a:cs typeface="+mn-cs"/>
              </a:rPr>
              <a:t>:</a:t>
            </a:r>
            <a:r>
              <a:rPr lang="en-US" sz="2400" dirty="0">
                <a:solidFill>
                  <a:srgbClr val="5FCBEF"/>
                </a:solidFill>
                <a:ea typeface="+mn-ea"/>
                <a:cs typeface="+mn-cs"/>
              </a:rPr>
              <a:t/>
            </a:r>
            <a:br>
              <a:rPr lang="en-US" sz="2400" dirty="0">
                <a:solidFill>
                  <a:srgbClr val="5FCBEF"/>
                </a:solidFill>
                <a:ea typeface="+mn-ea"/>
                <a:cs typeface="+mn-cs"/>
              </a:rPr>
            </a:br>
            <a:endParaRPr lang="en-US" dirty="0"/>
          </a:p>
        </p:txBody>
      </p:sp>
      <p:sp>
        <p:nvSpPr>
          <p:cNvPr id="3" name="Content Placeholder 2"/>
          <p:cNvSpPr>
            <a:spLocks noGrp="1"/>
          </p:cNvSpPr>
          <p:nvPr>
            <p:ph idx="1"/>
          </p:nvPr>
        </p:nvSpPr>
        <p:spPr>
          <a:xfrm>
            <a:off x="556311" y="1116106"/>
            <a:ext cx="8596668" cy="5378824"/>
          </a:xfrm>
        </p:spPr>
        <p:txBody>
          <a:bodyPr>
            <a:normAutofit lnSpcReduction="10000"/>
          </a:bodyPr>
          <a:lstStyle/>
          <a:p>
            <a:pPr marL="685800" lvl="1">
              <a:buClr>
                <a:srgbClr val="5FCBEF"/>
              </a:buClr>
              <a:buFont typeface="Wingdings" panose="05000000000000000000" pitchFamily="2" charset="2"/>
              <a:buChar char="§"/>
            </a:pPr>
            <a:r>
              <a:rPr lang="en-US" sz="2800" dirty="0" smtClean="0">
                <a:solidFill>
                  <a:schemeClr val="accent1"/>
                </a:solidFill>
              </a:rPr>
              <a:t>Fixed </a:t>
            </a:r>
            <a:r>
              <a:rPr lang="en-US" sz="2800" dirty="0">
                <a:solidFill>
                  <a:schemeClr val="accent1"/>
                </a:solidFill>
              </a:rPr>
              <a:t>fiduciary </a:t>
            </a:r>
            <a:r>
              <a:rPr lang="en-US" sz="2800" dirty="0" smtClean="0">
                <a:solidFill>
                  <a:schemeClr val="accent1"/>
                </a:solidFill>
              </a:rPr>
              <a:t>issue</a:t>
            </a:r>
          </a:p>
          <a:p>
            <a:pPr marL="400050" lvl="1" indent="0">
              <a:buClr>
                <a:srgbClr val="5FCBEF"/>
              </a:buClr>
              <a:buNone/>
            </a:pPr>
            <a:r>
              <a:rPr lang="en-US" sz="2000" dirty="0" smtClean="0">
                <a:solidFill>
                  <a:srgbClr val="222222"/>
                </a:solidFill>
                <a:latin typeface="arial" panose="020B0604020202020204" pitchFamily="34" charset="0"/>
              </a:rPr>
              <a:t>Under</a:t>
            </a:r>
            <a:r>
              <a:rPr lang="en-US" sz="2000" dirty="0">
                <a:solidFill>
                  <a:srgbClr val="222222"/>
                </a:solidFill>
                <a:latin typeface="arial" panose="020B0604020202020204" pitchFamily="34" charset="0"/>
              </a:rPr>
              <a:t> </a:t>
            </a:r>
            <a:r>
              <a:rPr lang="en-US" sz="2000" b="1" dirty="0">
                <a:solidFill>
                  <a:srgbClr val="222222"/>
                </a:solidFill>
                <a:latin typeface="arial" panose="020B0604020202020204" pitchFamily="34" charset="0"/>
              </a:rPr>
              <a:t>fixed fiduciary system</a:t>
            </a:r>
            <a:r>
              <a:rPr lang="en-US" sz="2000" dirty="0">
                <a:solidFill>
                  <a:srgbClr val="222222"/>
                </a:solidFill>
                <a:latin typeface="arial" panose="020B0604020202020204" pitchFamily="34" charset="0"/>
              </a:rPr>
              <a:t>, the government </a:t>
            </a:r>
            <a:r>
              <a:rPr lang="en-US" sz="2000" b="1" dirty="0">
                <a:solidFill>
                  <a:srgbClr val="222222"/>
                </a:solidFill>
                <a:latin typeface="arial" panose="020B0604020202020204" pitchFamily="34" charset="0"/>
              </a:rPr>
              <a:t>fixes</a:t>
            </a:r>
            <a:r>
              <a:rPr lang="en-US" sz="2000" dirty="0">
                <a:solidFill>
                  <a:srgbClr val="222222"/>
                </a:solidFill>
                <a:latin typeface="arial" panose="020B0604020202020204" pitchFamily="34" charset="0"/>
              </a:rPr>
              <a:t> </a:t>
            </a:r>
            <a:r>
              <a:rPr lang="en-US" sz="2000" dirty="0" smtClean="0">
                <a:solidFill>
                  <a:srgbClr val="222222"/>
                </a:solidFill>
                <a:latin typeface="arial" panose="020B0604020202020204" pitchFamily="34" charset="0"/>
              </a:rPr>
              <a:t>a </a:t>
            </a:r>
            <a:r>
              <a:rPr lang="en-US" sz="2000" b="1" dirty="0" smtClean="0">
                <a:solidFill>
                  <a:srgbClr val="222222"/>
                </a:solidFill>
                <a:latin typeface="arial" panose="020B0604020202020204" pitchFamily="34" charset="0"/>
              </a:rPr>
              <a:t>fixed</a:t>
            </a:r>
            <a:r>
              <a:rPr lang="en-US" sz="2000" dirty="0">
                <a:solidFill>
                  <a:srgbClr val="222222"/>
                </a:solidFill>
                <a:latin typeface="arial" panose="020B0604020202020204" pitchFamily="34" charset="0"/>
              </a:rPr>
              <a:t> amount of notes without keeping any metallic reserve. But this portion of currency must be backed by government securities, which is called </a:t>
            </a:r>
            <a:r>
              <a:rPr lang="en-US" sz="2000" b="1" dirty="0">
                <a:solidFill>
                  <a:srgbClr val="222222"/>
                </a:solidFill>
                <a:latin typeface="arial" panose="020B0604020202020204" pitchFamily="34" charset="0"/>
              </a:rPr>
              <a:t>fiduciary</a:t>
            </a:r>
            <a:r>
              <a:rPr lang="en-US" sz="2000" dirty="0">
                <a:solidFill>
                  <a:srgbClr val="222222"/>
                </a:solidFill>
                <a:latin typeface="arial" panose="020B0604020202020204" pitchFamily="34" charset="0"/>
              </a:rPr>
              <a:t> Limit.</a:t>
            </a:r>
            <a:endParaRPr lang="en-US" sz="2000" dirty="0">
              <a:solidFill>
                <a:prstClr val="black">
                  <a:lumMod val="75000"/>
                  <a:lumOff val="25000"/>
                </a:prstClr>
              </a:solidFill>
            </a:endParaRPr>
          </a:p>
          <a:p>
            <a:pPr marL="685800" lvl="1">
              <a:buClr>
                <a:srgbClr val="5FCBEF"/>
              </a:buClr>
              <a:buFont typeface="Wingdings" panose="05000000000000000000" pitchFamily="2" charset="2"/>
              <a:buChar char="§"/>
            </a:pPr>
            <a:r>
              <a:rPr lang="en-US" sz="2800" dirty="0" smtClean="0">
                <a:solidFill>
                  <a:schemeClr val="accent1"/>
                </a:solidFill>
              </a:rPr>
              <a:t>Proportional </a:t>
            </a:r>
            <a:r>
              <a:rPr lang="en-US" sz="2800" dirty="0">
                <a:solidFill>
                  <a:schemeClr val="accent1"/>
                </a:solidFill>
              </a:rPr>
              <a:t>reserve </a:t>
            </a:r>
            <a:r>
              <a:rPr lang="en-US" sz="2800" dirty="0" smtClean="0">
                <a:solidFill>
                  <a:schemeClr val="accent1"/>
                </a:solidFill>
              </a:rPr>
              <a:t>system:</a:t>
            </a:r>
          </a:p>
          <a:p>
            <a:pPr marL="400050" lvl="1" indent="0">
              <a:buClr>
                <a:srgbClr val="5FCBEF"/>
              </a:buClr>
              <a:buNone/>
            </a:pPr>
            <a:r>
              <a:rPr lang="en-US" sz="2000" dirty="0">
                <a:solidFill>
                  <a:srgbClr val="222222"/>
                </a:solidFill>
                <a:latin typeface="arial" panose="020B0604020202020204" pitchFamily="34" charset="0"/>
              </a:rPr>
              <a:t>In </a:t>
            </a:r>
            <a:r>
              <a:rPr lang="en-US" sz="2000" b="1" dirty="0">
                <a:solidFill>
                  <a:srgbClr val="222222"/>
                </a:solidFill>
                <a:latin typeface="arial" panose="020B0604020202020204" pitchFamily="34" charset="0"/>
              </a:rPr>
              <a:t>Proportional Reserve System</a:t>
            </a:r>
            <a:r>
              <a:rPr lang="en-US" sz="2000" dirty="0">
                <a:solidFill>
                  <a:srgbClr val="222222"/>
                </a:solidFill>
                <a:latin typeface="arial" panose="020B0604020202020204" pitchFamily="34" charset="0"/>
              </a:rPr>
              <a:t> (PRS), certain proportion or percentage of </a:t>
            </a:r>
            <a:r>
              <a:rPr lang="en-US" sz="2000" dirty="0" smtClean="0">
                <a:solidFill>
                  <a:srgbClr val="222222"/>
                </a:solidFill>
                <a:latin typeface="arial" panose="020B0604020202020204" pitchFamily="34" charset="0"/>
              </a:rPr>
              <a:t>the reserves</a:t>
            </a:r>
            <a:r>
              <a:rPr lang="en-US" sz="2000" dirty="0">
                <a:solidFill>
                  <a:srgbClr val="222222"/>
                </a:solidFill>
                <a:latin typeface="arial" panose="020B0604020202020204" pitchFamily="34" charset="0"/>
              </a:rPr>
              <a:t> has to maintained in the form of precious metals like Gold. The remaining part of the </a:t>
            </a:r>
            <a:r>
              <a:rPr lang="en-US" sz="2000" b="1" dirty="0">
                <a:solidFill>
                  <a:srgbClr val="222222"/>
                </a:solidFill>
                <a:latin typeface="arial" panose="020B0604020202020204" pitchFamily="34" charset="0"/>
              </a:rPr>
              <a:t>reserves</a:t>
            </a:r>
            <a:r>
              <a:rPr lang="en-US" sz="2000" dirty="0">
                <a:solidFill>
                  <a:srgbClr val="222222"/>
                </a:solidFill>
                <a:latin typeface="arial" panose="020B0604020202020204" pitchFamily="34" charset="0"/>
              </a:rPr>
              <a:t> is to be kept in specific assets such as Government Securities and Commercial Bills.</a:t>
            </a:r>
            <a:endParaRPr lang="en-US" sz="2000" dirty="0">
              <a:solidFill>
                <a:prstClr val="black">
                  <a:lumMod val="75000"/>
                  <a:lumOff val="25000"/>
                </a:prstClr>
              </a:solidFill>
            </a:endParaRPr>
          </a:p>
          <a:p>
            <a:pPr marL="685800" lvl="1">
              <a:buClr>
                <a:srgbClr val="5FCBEF"/>
              </a:buClr>
              <a:buFont typeface="Wingdings" panose="05000000000000000000" pitchFamily="2" charset="2"/>
              <a:buChar char="§"/>
            </a:pPr>
            <a:r>
              <a:rPr lang="en-US" sz="2800" dirty="0">
                <a:solidFill>
                  <a:schemeClr val="accent1"/>
                </a:solidFill>
              </a:rPr>
              <a:t>Minimum reserve </a:t>
            </a:r>
            <a:r>
              <a:rPr lang="en-US" sz="2800" dirty="0" smtClean="0">
                <a:solidFill>
                  <a:schemeClr val="accent1"/>
                </a:solidFill>
              </a:rPr>
              <a:t>system:</a:t>
            </a:r>
          </a:p>
          <a:p>
            <a:pPr marL="400050" lvl="1" indent="0">
              <a:buClr>
                <a:srgbClr val="5FCBEF"/>
              </a:buClr>
              <a:buNone/>
            </a:pPr>
            <a:r>
              <a:rPr lang="en-US" sz="2000" b="1" dirty="0" smtClean="0">
                <a:solidFill>
                  <a:srgbClr val="222222"/>
                </a:solidFill>
                <a:latin typeface="arial" panose="020B0604020202020204" pitchFamily="34" charset="0"/>
              </a:rPr>
              <a:t>Minimum Reserve </a:t>
            </a:r>
            <a:r>
              <a:rPr lang="en-US" sz="2000" b="1" dirty="0">
                <a:solidFill>
                  <a:srgbClr val="222222"/>
                </a:solidFill>
                <a:latin typeface="arial" panose="020B0604020202020204" pitchFamily="34" charset="0"/>
              </a:rPr>
              <a:t>System</a:t>
            </a:r>
            <a:r>
              <a:rPr lang="en-US" sz="2000" dirty="0">
                <a:solidFill>
                  <a:srgbClr val="222222"/>
                </a:solidFill>
                <a:latin typeface="arial" panose="020B0604020202020204" pitchFamily="34" charset="0"/>
              </a:rPr>
              <a:t>, the RBI has to keep a </a:t>
            </a:r>
            <a:r>
              <a:rPr lang="en-US" sz="2000" b="1" dirty="0">
                <a:solidFill>
                  <a:srgbClr val="222222"/>
                </a:solidFill>
                <a:latin typeface="arial" panose="020B0604020202020204" pitchFamily="34" charset="0"/>
              </a:rPr>
              <a:t>minimum reserve</a:t>
            </a:r>
            <a:r>
              <a:rPr lang="en-US" sz="2000" dirty="0">
                <a:solidFill>
                  <a:srgbClr val="222222"/>
                </a:solidFill>
                <a:latin typeface="arial" panose="020B0604020202020204" pitchFamily="34" charset="0"/>
              </a:rPr>
              <a:t> of Rs 200 crore comprising of gold coin and gold bullion and foreign currencies. ... Under the </a:t>
            </a:r>
            <a:r>
              <a:rPr lang="en-US" sz="2000" b="1" dirty="0">
                <a:solidFill>
                  <a:srgbClr val="222222"/>
                </a:solidFill>
                <a:latin typeface="arial" panose="020B0604020202020204" pitchFamily="34" charset="0"/>
              </a:rPr>
              <a:t>Minimum Reserve System</a:t>
            </a:r>
            <a:r>
              <a:rPr lang="en-US" sz="2000" dirty="0">
                <a:solidFill>
                  <a:srgbClr val="222222"/>
                </a:solidFill>
                <a:latin typeface="arial" panose="020B0604020202020204" pitchFamily="34" charset="0"/>
              </a:rPr>
              <a:t>, RBI can issue unlimited amount of currency by keeping the </a:t>
            </a:r>
            <a:r>
              <a:rPr lang="en-US" sz="2000" b="1" dirty="0">
                <a:solidFill>
                  <a:srgbClr val="222222"/>
                </a:solidFill>
                <a:latin typeface="arial" panose="020B0604020202020204" pitchFamily="34" charset="0"/>
              </a:rPr>
              <a:t>reserve</a:t>
            </a:r>
            <a:r>
              <a:rPr lang="en-US" sz="2000" dirty="0">
                <a:solidFill>
                  <a:srgbClr val="222222"/>
                </a:solidFill>
                <a:latin typeface="arial" panose="020B0604020202020204" pitchFamily="34" charset="0"/>
              </a:rPr>
              <a:t>.</a:t>
            </a:r>
            <a:endParaRPr lang="en-US" sz="2000" dirty="0">
              <a:solidFill>
                <a:prstClr val="black">
                  <a:lumMod val="75000"/>
                  <a:lumOff val="25000"/>
                </a:prstClr>
              </a:solidFill>
            </a:endParaRPr>
          </a:p>
          <a:p>
            <a:pPr lvl="0">
              <a:buClr>
                <a:srgbClr val="5FCBEF"/>
              </a:buClr>
              <a:buFont typeface="Wingdings" panose="05000000000000000000" pitchFamily="2" charset="2"/>
              <a:buChar char="§"/>
            </a:pPr>
            <a:endParaRPr lang="en-US" sz="2000" dirty="0">
              <a:solidFill>
                <a:prstClr val="black">
                  <a:lumMod val="75000"/>
                  <a:lumOff val="25000"/>
                </a:prstClr>
              </a:solidFill>
            </a:endParaRPr>
          </a:p>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pPr/>
              <a:t>23</a:t>
            </a:fld>
            <a:endParaRPr lang="en-US" dirty="0"/>
          </a:p>
        </p:txBody>
      </p:sp>
      <p:sp>
        <p:nvSpPr>
          <p:cNvPr id="6" name="Date Placeholder 5"/>
          <p:cNvSpPr>
            <a:spLocks noGrp="1"/>
          </p:cNvSpPr>
          <p:nvPr>
            <p:ph type="dt" sz="half" idx="10"/>
          </p:nvPr>
        </p:nvSpPr>
        <p:spPr/>
        <p:txBody>
          <a:bodyPr/>
          <a:lstStyle/>
          <a:p>
            <a:fld id="{AA83BF02-A0DD-499C-B910-6E5CF8DBE62A}" type="datetime1">
              <a:rPr lang="en-US" smtClean="0"/>
              <a:pPr/>
              <a:t>9/14/2020</a:t>
            </a:fld>
            <a:endParaRPr lang="en-US" dirty="0"/>
          </a:p>
        </p:txBody>
      </p:sp>
    </p:spTree>
    <p:extLst>
      <p:ext uri="{BB962C8B-B14F-4D97-AF65-F5344CB8AC3E}">
        <p14:creationId xmlns="" xmlns:p14="http://schemas.microsoft.com/office/powerpoint/2010/main" val="1684922112"/>
      </p:ext>
    </p:extLst>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i="1" u="sng" dirty="0" smtClean="0">
                <a:effectLst>
                  <a:outerShdw blurRad="38100" dist="38100" dir="2700000" algn="tl">
                    <a:srgbClr val="000000">
                      <a:alpha val="43137"/>
                    </a:srgbClr>
                  </a:outerShdw>
                </a:effectLst>
              </a:rPr>
              <a:t>Method of note issue in Pakistan</a:t>
            </a:r>
            <a:r>
              <a:rPr lang="en-US" dirty="0" smtClean="0"/>
              <a:t/>
            </a:r>
            <a:br>
              <a:rPr lang="en-US" dirty="0" smtClean="0"/>
            </a:br>
            <a:endParaRPr lang="en-US" dirty="0"/>
          </a:p>
        </p:txBody>
      </p:sp>
      <p:sp>
        <p:nvSpPr>
          <p:cNvPr id="3" name="Content Placeholder 2"/>
          <p:cNvSpPr>
            <a:spLocks noGrp="1"/>
          </p:cNvSpPr>
          <p:nvPr>
            <p:ph idx="1"/>
          </p:nvPr>
        </p:nvSpPr>
        <p:spPr>
          <a:xfrm>
            <a:off x="677334" y="1613647"/>
            <a:ext cx="8596668" cy="4427715"/>
          </a:xfrm>
        </p:spPr>
        <p:txBody>
          <a:bodyPr>
            <a:normAutofit/>
          </a:bodyPr>
          <a:lstStyle/>
          <a:p>
            <a:r>
              <a:rPr lang="en-US" sz="2000" b="1" u="sng" dirty="0">
                <a:latin typeface="Calibri" panose="020F0502020204030204" pitchFamily="34" charset="0"/>
              </a:rPr>
              <a:t>Method Of Note Issue Adopted In Pakistan:- </a:t>
            </a:r>
            <a:endParaRPr lang="en-US" sz="2000" b="1" u="sng" dirty="0" smtClean="0">
              <a:latin typeface="Calibri" panose="020F0502020204030204" pitchFamily="34" charset="0"/>
            </a:endParaRPr>
          </a:p>
          <a:p>
            <a:pPr marL="0" indent="0">
              <a:buNone/>
            </a:pPr>
            <a:r>
              <a:rPr lang="en-US" sz="2000" dirty="0" smtClean="0">
                <a:latin typeface="Calibri" panose="020F0502020204030204" pitchFamily="34" charset="0"/>
              </a:rPr>
              <a:t>Pakistan </a:t>
            </a:r>
            <a:r>
              <a:rPr lang="en-US" sz="2000" dirty="0">
                <a:latin typeface="Calibri" panose="020F0502020204030204" pitchFamily="34" charset="0"/>
              </a:rPr>
              <a:t>has used proportional reserve system up to December 1965. Under this method 30% was to be kept as reserve in the form of gold coin, gold, silver bullion and approved foreign exchange. The balance was covered by rupee coin and government security After 1965. State Bank of Pakistan adopted fixed minimum reserve system Under this system the bank has to keep only legally fixed amount of minimum reserve in gold, or silver. Moreover the government in consultation with the State Bank can alter it.</a:t>
            </a:r>
          </a:p>
        </p:txBody>
      </p:sp>
      <p:sp>
        <p:nvSpPr>
          <p:cNvPr id="4" name="Date Placeholder 3"/>
          <p:cNvSpPr>
            <a:spLocks noGrp="1"/>
          </p:cNvSpPr>
          <p:nvPr>
            <p:ph type="dt" sz="half" idx="10"/>
          </p:nvPr>
        </p:nvSpPr>
        <p:spPr/>
        <p:txBody>
          <a:bodyPr/>
          <a:lstStyle/>
          <a:p>
            <a:fld id="{B6D575E2-2B47-4E78-904C-C618BA06CD9A}" type="datetime1">
              <a:rPr lang="en-US" smtClean="0"/>
              <a:pPr/>
              <a:t>9/14/2020</a:t>
            </a:fld>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pPr/>
              <a:t>24</a:t>
            </a:fld>
            <a:endParaRPr lang="en-US" dirty="0"/>
          </a:p>
        </p:txBody>
      </p:sp>
    </p:spTree>
    <p:extLst>
      <p:ext uri="{BB962C8B-B14F-4D97-AF65-F5344CB8AC3E}">
        <p14:creationId xmlns="" xmlns:p14="http://schemas.microsoft.com/office/powerpoint/2010/main" val="3466468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287" y="313764"/>
            <a:ext cx="8596668" cy="936812"/>
          </a:xfrm>
        </p:spPr>
        <p:txBody>
          <a:bodyPr/>
          <a:lstStyle/>
          <a:p>
            <a:pPr algn="ctr"/>
            <a:r>
              <a:rPr lang="en-US" b="1" i="1" u="sng" dirty="0" smtClean="0">
                <a:effectLst>
                  <a:outerShdw blurRad="38100" dist="38100" dir="2700000" algn="tl">
                    <a:srgbClr val="000000">
                      <a:alpha val="43137"/>
                    </a:srgbClr>
                  </a:outerShdw>
                </a:effectLst>
              </a:rPr>
              <a:t>Different stages of evolution of money</a:t>
            </a:r>
            <a:endParaRPr lang="en-US" b="1" i="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77334" y="1653987"/>
            <a:ext cx="8596668" cy="4387375"/>
          </a:xfrm>
        </p:spPr>
        <p:txBody>
          <a:bodyPr>
            <a:normAutofit/>
          </a:bodyPr>
          <a:lstStyle/>
          <a:p>
            <a:pPr>
              <a:buFont typeface="+mj-lt"/>
              <a:buAutoNum type="arabicParenR"/>
            </a:pPr>
            <a:r>
              <a:rPr lang="en-US" sz="2400" dirty="0" smtClean="0"/>
              <a:t>Commodity money</a:t>
            </a:r>
          </a:p>
          <a:p>
            <a:pPr>
              <a:buFont typeface="+mj-lt"/>
              <a:buAutoNum type="arabicParenR"/>
            </a:pPr>
            <a:r>
              <a:rPr lang="en-US" sz="2400" dirty="0" smtClean="0"/>
              <a:t>Metallic money</a:t>
            </a:r>
          </a:p>
          <a:p>
            <a:pPr>
              <a:buFont typeface="+mj-lt"/>
              <a:buAutoNum type="arabicParenR"/>
            </a:pPr>
            <a:r>
              <a:rPr lang="en-US" sz="2400" dirty="0" smtClean="0"/>
              <a:t>Paper money</a:t>
            </a:r>
          </a:p>
          <a:p>
            <a:pPr>
              <a:buFont typeface="+mj-lt"/>
              <a:buAutoNum type="arabicParenR"/>
            </a:pPr>
            <a:r>
              <a:rPr lang="en-US" sz="2400" dirty="0" smtClean="0"/>
              <a:t>Credit money</a:t>
            </a:r>
          </a:p>
          <a:p>
            <a:pPr>
              <a:buFont typeface="+mj-lt"/>
              <a:buAutoNum type="arabicParenR"/>
            </a:pPr>
            <a:r>
              <a:rPr lang="en-US" sz="2400" dirty="0" smtClean="0"/>
              <a:t>Electronic money</a:t>
            </a:r>
          </a:p>
          <a:p>
            <a:pPr>
              <a:buFont typeface="+mj-lt"/>
              <a:buAutoNum type="arabicParenR"/>
            </a:pPr>
            <a:endParaRPr lang="en-US" sz="2400" dirty="0" smtClean="0"/>
          </a:p>
          <a:p>
            <a:pPr>
              <a:buFont typeface="+mj-lt"/>
              <a:buAutoNum type="arabicParenR"/>
            </a:pPr>
            <a:endParaRPr lang="en-US" sz="2400" dirty="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77334" y="4598334"/>
            <a:ext cx="5028944" cy="2030507"/>
          </a:xfrm>
          <a:prstGeom prst="rect">
            <a:avLst/>
          </a:prstGeom>
        </p:spPr>
      </p:pic>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706278" y="1438835"/>
            <a:ext cx="3793191" cy="2756088"/>
          </a:xfrm>
          <a:prstGeom prst="rect">
            <a:avLst/>
          </a:prstGeom>
        </p:spPr>
      </p:pic>
      <p:sp>
        <p:nvSpPr>
          <p:cNvPr id="7" name="Slide Number Placeholder 6"/>
          <p:cNvSpPr>
            <a:spLocks noGrp="1"/>
          </p:cNvSpPr>
          <p:nvPr>
            <p:ph type="sldNum" sz="quarter" idx="12"/>
          </p:nvPr>
        </p:nvSpPr>
        <p:spPr/>
        <p:txBody>
          <a:bodyPr/>
          <a:lstStyle/>
          <a:p>
            <a:fld id="{69E57DC2-970A-4B3E-BB1C-7A09969E49DF}" type="slidenum">
              <a:rPr lang="en-US" smtClean="0"/>
              <a:pPr/>
              <a:t>3</a:t>
            </a:fld>
            <a:endParaRPr lang="en-US" dirty="0"/>
          </a:p>
        </p:txBody>
      </p:sp>
      <p:sp>
        <p:nvSpPr>
          <p:cNvPr id="8" name="Date Placeholder 7"/>
          <p:cNvSpPr>
            <a:spLocks noGrp="1"/>
          </p:cNvSpPr>
          <p:nvPr>
            <p:ph type="dt" sz="half" idx="10"/>
          </p:nvPr>
        </p:nvSpPr>
        <p:spPr/>
        <p:txBody>
          <a:bodyPr/>
          <a:lstStyle/>
          <a:p>
            <a:fld id="{10335F6B-71D2-4C45-B32B-D516E882B5A2}" type="datetime1">
              <a:rPr lang="en-US" smtClean="0"/>
              <a:pPr/>
              <a:t>9/14/2020</a:t>
            </a:fld>
            <a:endParaRPr lang="en-US" dirty="0"/>
          </a:p>
        </p:txBody>
      </p:sp>
    </p:spTree>
    <p:extLst>
      <p:ext uri="{BB962C8B-B14F-4D97-AF65-F5344CB8AC3E}">
        <p14:creationId xmlns="" xmlns:p14="http://schemas.microsoft.com/office/powerpoint/2010/main" val="339364111"/>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87339"/>
            <a:ext cx="8596668" cy="989011"/>
          </a:xfrm>
        </p:spPr>
        <p:txBody>
          <a:bodyPr>
            <a:noAutofit/>
          </a:bodyPr>
          <a:lstStyle/>
          <a:p>
            <a:r>
              <a:rPr lang="en-US" sz="4000" b="1" i="1" u="sng" dirty="0" smtClean="0">
                <a:effectLst>
                  <a:outerShdw blurRad="38100" dist="38100" dir="2700000" algn="tl">
                    <a:srgbClr val="000000">
                      <a:alpha val="43137"/>
                    </a:srgbClr>
                  </a:outerShdw>
                </a:effectLst>
              </a:rPr>
              <a:t>Commodity money:</a:t>
            </a:r>
            <a:r>
              <a:rPr lang="en-US" sz="4000" b="1" i="1" u="sng" dirty="0" smtClean="0"/>
              <a:t/>
            </a:r>
            <a:br>
              <a:rPr lang="en-US" sz="4000" b="1" i="1" u="sng" dirty="0" smtClean="0"/>
            </a:br>
            <a:endParaRPr lang="en-US" sz="4000" b="1" i="1" u="sng" dirty="0"/>
          </a:p>
        </p:txBody>
      </p:sp>
      <p:sp>
        <p:nvSpPr>
          <p:cNvPr id="3" name="Content Placeholder 2"/>
          <p:cNvSpPr>
            <a:spLocks noGrp="1"/>
          </p:cNvSpPr>
          <p:nvPr>
            <p:ph idx="1"/>
          </p:nvPr>
        </p:nvSpPr>
        <p:spPr>
          <a:xfrm>
            <a:off x="537823" y="1238250"/>
            <a:ext cx="8596668" cy="3880773"/>
          </a:xfrm>
        </p:spPr>
        <p:txBody>
          <a:bodyPr/>
          <a:lstStyle/>
          <a:p>
            <a:r>
              <a:rPr lang="en-US" sz="2400" b="1" dirty="0">
                <a:solidFill>
                  <a:srgbClr val="222222"/>
                </a:solidFill>
                <a:latin typeface="arial" panose="020B0604020202020204" pitchFamily="34" charset="0"/>
              </a:rPr>
              <a:t>Commodity money</a:t>
            </a:r>
            <a:r>
              <a:rPr lang="en-US" sz="2400" dirty="0">
                <a:solidFill>
                  <a:srgbClr val="222222"/>
                </a:solidFill>
                <a:latin typeface="arial" panose="020B0604020202020204" pitchFamily="34" charset="0"/>
              </a:rPr>
              <a:t> is </a:t>
            </a:r>
            <a:r>
              <a:rPr lang="en-US" sz="2400" b="1" dirty="0">
                <a:solidFill>
                  <a:srgbClr val="222222"/>
                </a:solidFill>
                <a:latin typeface="arial" panose="020B0604020202020204" pitchFamily="34" charset="0"/>
              </a:rPr>
              <a:t>money</a:t>
            </a:r>
            <a:r>
              <a:rPr lang="en-US" sz="2400" dirty="0">
                <a:solidFill>
                  <a:srgbClr val="222222"/>
                </a:solidFill>
                <a:latin typeface="arial" panose="020B0604020202020204" pitchFamily="34" charset="0"/>
              </a:rPr>
              <a:t> whose value comes from a </a:t>
            </a:r>
            <a:r>
              <a:rPr lang="en-US" sz="2400" b="1" dirty="0">
                <a:solidFill>
                  <a:srgbClr val="222222"/>
                </a:solidFill>
                <a:latin typeface="arial" panose="020B0604020202020204" pitchFamily="34" charset="0"/>
              </a:rPr>
              <a:t>commodity</a:t>
            </a:r>
            <a:r>
              <a:rPr lang="en-US" sz="2400" dirty="0">
                <a:solidFill>
                  <a:srgbClr val="222222"/>
                </a:solidFill>
                <a:latin typeface="arial" panose="020B0604020202020204" pitchFamily="34" charset="0"/>
              </a:rPr>
              <a:t> of which it is made. </a:t>
            </a:r>
            <a:r>
              <a:rPr lang="en-US" sz="2400" b="1" dirty="0">
                <a:solidFill>
                  <a:srgbClr val="222222"/>
                </a:solidFill>
                <a:latin typeface="arial" panose="020B0604020202020204" pitchFamily="34" charset="0"/>
              </a:rPr>
              <a:t>Commodity money</a:t>
            </a:r>
            <a:r>
              <a:rPr lang="en-US" sz="2400" dirty="0">
                <a:solidFill>
                  <a:srgbClr val="222222"/>
                </a:solidFill>
                <a:latin typeface="arial" panose="020B0604020202020204" pitchFamily="34" charset="0"/>
              </a:rPr>
              <a:t> consists of objects that have value in themselves (intrinsic value) as well as value in their use as </a:t>
            </a:r>
            <a:r>
              <a:rPr lang="en-US" sz="2400" b="1" dirty="0">
                <a:solidFill>
                  <a:srgbClr val="222222"/>
                </a:solidFill>
                <a:latin typeface="arial" panose="020B0604020202020204" pitchFamily="34" charset="0"/>
              </a:rPr>
              <a:t>money</a:t>
            </a:r>
            <a:r>
              <a:rPr lang="en-US" sz="2400" dirty="0" smtClean="0">
                <a:solidFill>
                  <a:srgbClr val="222222"/>
                </a:solidFill>
                <a:latin typeface="arial" panose="020B0604020202020204" pitchFamily="34" charset="0"/>
              </a:rPr>
              <a:t>.</a:t>
            </a:r>
          </a:p>
          <a:p>
            <a:r>
              <a:rPr lang="en-US" sz="2400" dirty="0" smtClean="0">
                <a:solidFill>
                  <a:srgbClr val="222222"/>
                </a:solidFill>
                <a:latin typeface="arial" panose="020B0604020202020204" pitchFamily="34" charset="0"/>
              </a:rPr>
              <a:t>For example:</a:t>
            </a:r>
          </a:p>
          <a:p>
            <a:pPr marL="0" indent="0">
              <a:buNone/>
            </a:pPr>
            <a:r>
              <a:rPr lang="en-US" sz="2400" dirty="0" smtClean="0">
                <a:solidFill>
                  <a:srgbClr val="222222"/>
                </a:solidFill>
                <a:latin typeface="arial" panose="020B0604020202020204" pitchFamily="34" charset="0"/>
              </a:rPr>
              <a:t>        Cow, goats, axes,</a:t>
            </a:r>
            <a:r>
              <a:rPr lang="en-US" sz="2400" dirty="0" smtClean="0"/>
              <a:t> dried fishes etc. were used as a medium of exchange.</a:t>
            </a:r>
          </a:p>
          <a:p>
            <a:pPr marL="0" indent="0">
              <a:buNone/>
            </a:pPr>
            <a:endParaRPr lang="en-US" sz="2400" dirty="0" smtClean="0"/>
          </a:p>
          <a:p>
            <a:pPr marL="0" indent="0">
              <a:buNone/>
            </a:pPr>
            <a:endParaRPr lang="en-US" dirty="0" smtClean="0">
              <a:solidFill>
                <a:srgbClr val="222222"/>
              </a:solidFill>
              <a:latin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98835" y="4213413"/>
            <a:ext cx="3315822" cy="2473978"/>
          </a:xfrm>
          <a:prstGeom prst="rect">
            <a:avLst/>
          </a:prstGeom>
        </p:spPr>
      </p:pic>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975668" y="4213413"/>
            <a:ext cx="3177973" cy="2383480"/>
          </a:xfrm>
          <a:prstGeom prst="rect">
            <a:avLst/>
          </a:prstGeom>
        </p:spPr>
      </p:pic>
      <p:sp>
        <p:nvSpPr>
          <p:cNvPr id="7" name="Slide Number Placeholder 6"/>
          <p:cNvSpPr>
            <a:spLocks noGrp="1"/>
          </p:cNvSpPr>
          <p:nvPr>
            <p:ph type="sldNum" sz="quarter" idx="12"/>
          </p:nvPr>
        </p:nvSpPr>
        <p:spPr/>
        <p:txBody>
          <a:bodyPr/>
          <a:lstStyle/>
          <a:p>
            <a:fld id="{69E57DC2-970A-4B3E-BB1C-7A09969E49DF}" type="slidenum">
              <a:rPr lang="en-US" smtClean="0"/>
              <a:pPr/>
              <a:t>4</a:t>
            </a:fld>
            <a:endParaRPr lang="en-US" dirty="0"/>
          </a:p>
        </p:txBody>
      </p:sp>
      <p:sp>
        <p:nvSpPr>
          <p:cNvPr id="8" name="Date Placeholder 7"/>
          <p:cNvSpPr>
            <a:spLocks noGrp="1"/>
          </p:cNvSpPr>
          <p:nvPr>
            <p:ph type="dt" sz="half" idx="10"/>
          </p:nvPr>
        </p:nvSpPr>
        <p:spPr/>
        <p:txBody>
          <a:bodyPr/>
          <a:lstStyle/>
          <a:p>
            <a:fld id="{80FB6238-66F9-4B82-A893-34D9DF5D214B}" type="datetime1">
              <a:rPr lang="en-US" smtClean="0"/>
              <a:pPr/>
              <a:t>9/14/2020</a:t>
            </a:fld>
            <a:endParaRPr lang="en-US" dirty="0"/>
          </a:p>
        </p:txBody>
      </p:sp>
    </p:spTree>
    <p:extLst>
      <p:ext uri="{BB962C8B-B14F-4D97-AF65-F5344CB8AC3E}">
        <p14:creationId xmlns="" xmlns:p14="http://schemas.microsoft.com/office/powerpoint/2010/main" val="2224106851"/>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71825"/>
            <a:ext cx="8596668" cy="1066425"/>
          </a:xfrm>
        </p:spPr>
        <p:txBody>
          <a:bodyPr>
            <a:normAutofit fontScale="90000"/>
          </a:bodyPr>
          <a:lstStyle/>
          <a:p>
            <a:r>
              <a:rPr lang="en-US" sz="4000" b="1" i="1" u="sng" dirty="0" smtClean="0">
                <a:effectLst>
                  <a:outerShdw blurRad="38100" dist="38100" dir="2700000" algn="tl">
                    <a:srgbClr val="000000">
                      <a:alpha val="43137"/>
                    </a:srgbClr>
                  </a:outerShdw>
                </a:effectLst>
              </a:rPr>
              <a:t>Metallic money:</a:t>
            </a:r>
            <a:r>
              <a:rPr lang="en-US" sz="4000" dirty="0" smtClean="0"/>
              <a:t/>
            </a:r>
            <a:br>
              <a:rPr lang="en-US" sz="4000" dirty="0" smtClean="0"/>
            </a:br>
            <a:endParaRPr lang="en-US" sz="4000" dirty="0"/>
          </a:p>
        </p:txBody>
      </p:sp>
      <p:sp>
        <p:nvSpPr>
          <p:cNvPr id="3" name="Content Placeholder 2"/>
          <p:cNvSpPr>
            <a:spLocks noGrp="1"/>
          </p:cNvSpPr>
          <p:nvPr>
            <p:ph idx="1"/>
          </p:nvPr>
        </p:nvSpPr>
        <p:spPr>
          <a:xfrm>
            <a:off x="677334" y="1054475"/>
            <a:ext cx="8596668" cy="4548738"/>
          </a:xfrm>
        </p:spPr>
        <p:txBody>
          <a:bodyPr>
            <a:normAutofit/>
          </a:bodyPr>
          <a:lstStyle/>
          <a:p>
            <a:pPr marL="0" indent="0">
              <a:buNone/>
            </a:pPr>
            <a:r>
              <a:rPr lang="en-US" sz="2400" b="1" dirty="0">
                <a:solidFill>
                  <a:srgbClr val="222222"/>
                </a:solidFill>
                <a:latin typeface="arial" panose="020B0604020202020204" pitchFamily="34" charset="0"/>
              </a:rPr>
              <a:t>Money</a:t>
            </a:r>
            <a:r>
              <a:rPr lang="en-US" sz="2400" dirty="0">
                <a:solidFill>
                  <a:srgbClr val="222222"/>
                </a:solidFill>
                <a:latin typeface="arial" panose="020B0604020202020204" pitchFamily="34" charset="0"/>
              </a:rPr>
              <a:t> made of any metal is called </a:t>
            </a:r>
            <a:r>
              <a:rPr lang="en-US" sz="2400" b="1" dirty="0">
                <a:solidFill>
                  <a:srgbClr val="222222"/>
                </a:solidFill>
                <a:latin typeface="arial" panose="020B0604020202020204" pitchFamily="34" charset="0"/>
              </a:rPr>
              <a:t>metallic money</a:t>
            </a:r>
            <a:r>
              <a:rPr lang="en-US" sz="2400" dirty="0">
                <a:solidFill>
                  <a:srgbClr val="222222"/>
                </a:solidFill>
                <a:latin typeface="arial" panose="020B0604020202020204" pitchFamily="34" charset="0"/>
              </a:rPr>
              <a:t>. It refers to coins made of various metals like gold, silver, nickel, copper, </a:t>
            </a:r>
            <a:r>
              <a:rPr lang="en-US" sz="2400" dirty="0" smtClean="0">
                <a:solidFill>
                  <a:srgbClr val="222222"/>
                </a:solidFill>
                <a:latin typeface="arial" panose="020B0604020202020204" pitchFamily="34" charset="0"/>
              </a:rPr>
              <a:t>etc.</a:t>
            </a:r>
          </a:p>
          <a:p>
            <a:r>
              <a:rPr lang="en-US" sz="2400" b="1" dirty="0">
                <a:solidFill>
                  <a:srgbClr val="000000"/>
                </a:solidFill>
                <a:latin typeface="Helvetica" panose="020B0604020202020204" pitchFamily="34" charset="0"/>
              </a:rPr>
              <a:t>a) Standard or full-bodied coins</a:t>
            </a:r>
            <a:r>
              <a:rPr lang="en-US" sz="2400" dirty="0">
                <a:solidFill>
                  <a:srgbClr val="000000"/>
                </a:solidFill>
                <a:latin typeface="Helvetica" panose="020B0604020202020204" pitchFamily="34" charset="0"/>
              </a:rPr>
              <a:t> – full-bodied coins are those face values is equal to their intrinsic value. </a:t>
            </a:r>
            <a:endParaRPr lang="en-US" sz="2400" dirty="0" smtClean="0">
              <a:solidFill>
                <a:srgbClr val="000000"/>
              </a:solidFill>
              <a:latin typeface="Helvetica" panose="020B0604020202020204" pitchFamily="34" charset="0"/>
            </a:endParaRPr>
          </a:p>
          <a:p>
            <a:r>
              <a:rPr lang="en-US" sz="2400" b="1" dirty="0" smtClean="0">
                <a:solidFill>
                  <a:srgbClr val="000000"/>
                </a:solidFill>
                <a:latin typeface="Helvetica" panose="020B0604020202020204" pitchFamily="34" charset="0"/>
              </a:rPr>
              <a:t>b</a:t>
            </a:r>
            <a:r>
              <a:rPr lang="en-US" sz="2400" b="1" dirty="0">
                <a:solidFill>
                  <a:srgbClr val="000000"/>
                </a:solidFill>
                <a:latin typeface="Helvetica" panose="020B0604020202020204" pitchFamily="34" charset="0"/>
              </a:rPr>
              <a:t>) Token coins</a:t>
            </a:r>
            <a:r>
              <a:rPr lang="en-US" sz="2400" dirty="0">
                <a:solidFill>
                  <a:srgbClr val="000000"/>
                </a:solidFill>
                <a:latin typeface="Helvetica" panose="020B0604020202020204" pitchFamily="34" charset="0"/>
              </a:rPr>
              <a:t> – token coins are those whose face value is higher than their intrinsic value is the value of the metal content </a:t>
            </a:r>
            <a:r>
              <a:rPr lang="en-US" sz="2400" dirty="0" smtClean="0">
                <a:solidFill>
                  <a:srgbClr val="000000"/>
                </a:solidFill>
                <a:latin typeface="Helvetica" panose="020B0604020202020204" pitchFamily="34" charset="0"/>
              </a:rPr>
              <a:t>present in the coin.</a:t>
            </a:r>
            <a:r>
              <a:rPr lang="en-US" sz="2400" dirty="0">
                <a:solidFill>
                  <a:srgbClr val="000000"/>
                </a:solidFill>
                <a:latin typeface="Helvetica" panose="020B0604020202020204" pitchFamily="34" charset="0"/>
              </a:rPr>
              <a:t/>
            </a:r>
            <a:br>
              <a:rPr lang="en-US" sz="2400" dirty="0">
                <a:solidFill>
                  <a:srgbClr val="000000"/>
                </a:solidFill>
                <a:latin typeface="Helvetica" panose="020B0604020202020204" pitchFamily="34" charset="0"/>
              </a:rPr>
            </a:br>
            <a:endParaRPr lang="en-US" sz="2400" dirty="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582271" y="4438650"/>
            <a:ext cx="3810000" cy="2419350"/>
          </a:xfrm>
          <a:prstGeom prst="rect">
            <a:avLst/>
          </a:prstGeom>
        </p:spPr>
      </p:pic>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297208" y="4438650"/>
            <a:ext cx="2181225" cy="2419350"/>
          </a:xfrm>
          <a:prstGeom prst="rect">
            <a:avLst/>
          </a:prstGeom>
        </p:spPr>
      </p:pic>
      <p:sp>
        <p:nvSpPr>
          <p:cNvPr id="7" name="Slide Number Placeholder 6"/>
          <p:cNvSpPr>
            <a:spLocks noGrp="1"/>
          </p:cNvSpPr>
          <p:nvPr>
            <p:ph type="sldNum" sz="quarter" idx="12"/>
          </p:nvPr>
        </p:nvSpPr>
        <p:spPr/>
        <p:txBody>
          <a:bodyPr/>
          <a:lstStyle/>
          <a:p>
            <a:fld id="{69E57DC2-970A-4B3E-BB1C-7A09969E49DF}" type="slidenum">
              <a:rPr lang="en-US" smtClean="0"/>
              <a:pPr/>
              <a:t>5</a:t>
            </a:fld>
            <a:endParaRPr lang="en-US" dirty="0"/>
          </a:p>
        </p:txBody>
      </p:sp>
      <p:sp>
        <p:nvSpPr>
          <p:cNvPr id="8" name="Date Placeholder 7"/>
          <p:cNvSpPr>
            <a:spLocks noGrp="1"/>
          </p:cNvSpPr>
          <p:nvPr>
            <p:ph type="dt" sz="half" idx="10"/>
          </p:nvPr>
        </p:nvSpPr>
        <p:spPr/>
        <p:txBody>
          <a:bodyPr/>
          <a:lstStyle/>
          <a:p>
            <a:fld id="{40E00C49-20C9-45E9-96DF-4F5C99674D67}" type="datetime1">
              <a:rPr lang="en-US" smtClean="0"/>
              <a:pPr/>
              <a:t>9/14/2020</a:t>
            </a:fld>
            <a:endParaRPr lang="en-US" dirty="0"/>
          </a:p>
        </p:txBody>
      </p:sp>
    </p:spTree>
    <p:extLst>
      <p:ext uri="{BB962C8B-B14F-4D97-AF65-F5344CB8AC3E}">
        <p14:creationId xmlns="" xmlns:p14="http://schemas.microsoft.com/office/powerpoint/2010/main" val="3798621838"/>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90409"/>
            <a:ext cx="8596668" cy="863046"/>
          </a:xfrm>
        </p:spPr>
        <p:txBody>
          <a:bodyPr>
            <a:noAutofit/>
          </a:bodyPr>
          <a:lstStyle/>
          <a:p>
            <a:r>
              <a:rPr lang="en-US" sz="4400" b="1" i="1" u="sng" dirty="0" smtClean="0">
                <a:effectLst>
                  <a:outerShdw blurRad="38100" dist="38100" dir="2700000" algn="tl">
                    <a:srgbClr val="000000">
                      <a:alpha val="43137"/>
                    </a:srgbClr>
                  </a:outerShdw>
                </a:effectLst>
              </a:rPr>
              <a:t>Paper money</a:t>
            </a:r>
            <a:r>
              <a:rPr lang="en-US" sz="4400" dirty="0" smtClean="0"/>
              <a:t>:</a:t>
            </a:r>
            <a:br>
              <a:rPr lang="en-US" sz="4400" dirty="0" smtClean="0"/>
            </a:br>
            <a:endParaRPr lang="en-US" sz="4400" dirty="0"/>
          </a:p>
        </p:txBody>
      </p:sp>
      <p:sp>
        <p:nvSpPr>
          <p:cNvPr id="3" name="Content Placeholder 2"/>
          <p:cNvSpPr>
            <a:spLocks noGrp="1"/>
          </p:cNvSpPr>
          <p:nvPr>
            <p:ph idx="1"/>
          </p:nvPr>
        </p:nvSpPr>
        <p:spPr>
          <a:xfrm>
            <a:off x="677334" y="1290919"/>
            <a:ext cx="8596668" cy="4750444"/>
          </a:xfrm>
        </p:spPr>
        <p:txBody>
          <a:bodyPr>
            <a:normAutofit/>
          </a:bodyPr>
          <a:lstStyle/>
          <a:p>
            <a:pPr marL="0" indent="0">
              <a:buNone/>
            </a:pPr>
            <a:r>
              <a:rPr lang="en-US" sz="2400" b="1" dirty="0">
                <a:solidFill>
                  <a:srgbClr val="222222"/>
                </a:solidFill>
                <a:latin typeface="arial" panose="020B0604020202020204" pitchFamily="34" charset="0"/>
              </a:rPr>
              <a:t>Paper money</a:t>
            </a:r>
            <a:r>
              <a:rPr lang="en-US" sz="2400" dirty="0">
                <a:solidFill>
                  <a:srgbClr val="222222"/>
                </a:solidFill>
                <a:latin typeface="arial" panose="020B0604020202020204" pitchFamily="34" charset="0"/>
              </a:rPr>
              <a:t> is a country's official, </a:t>
            </a:r>
            <a:r>
              <a:rPr lang="en-US" sz="2400" b="1" dirty="0">
                <a:solidFill>
                  <a:srgbClr val="222222"/>
                </a:solidFill>
                <a:latin typeface="arial" panose="020B0604020202020204" pitchFamily="34" charset="0"/>
              </a:rPr>
              <a:t>paper</a:t>
            </a:r>
            <a:r>
              <a:rPr lang="en-US" sz="2400" dirty="0">
                <a:solidFill>
                  <a:srgbClr val="222222"/>
                </a:solidFill>
                <a:latin typeface="arial" panose="020B0604020202020204" pitchFamily="34" charset="0"/>
              </a:rPr>
              <a:t> currency that is circulated for transaction-related purposes of goods and services. The printing of </a:t>
            </a:r>
            <a:r>
              <a:rPr lang="en-US" sz="2400" b="1" dirty="0">
                <a:solidFill>
                  <a:srgbClr val="222222"/>
                </a:solidFill>
                <a:latin typeface="arial" panose="020B0604020202020204" pitchFamily="34" charset="0"/>
              </a:rPr>
              <a:t>paper money</a:t>
            </a:r>
            <a:r>
              <a:rPr lang="en-US" sz="2400" dirty="0">
                <a:solidFill>
                  <a:srgbClr val="222222"/>
                </a:solidFill>
                <a:latin typeface="arial" panose="020B0604020202020204" pitchFamily="34" charset="0"/>
              </a:rPr>
              <a:t> is typically regulated by a country's central bank/treasury in order to keep the flow of funds in line with monetary policy.</a:t>
            </a:r>
            <a:endParaRPr lang="en-US" sz="2400" dirty="0"/>
          </a:p>
        </p:txBody>
      </p:sp>
      <p:sp>
        <p:nvSpPr>
          <p:cNvPr id="4" name="Rectangle 3"/>
          <p:cNvSpPr/>
          <p:nvPr/>
        </p:nvSpPr>
        <p:spPr>
          <a:xfrm>
            <a:off x="681845" y="3200188"/>
            <a:ext cx="8355091" cy="3046988"/>
          </a:xfrm>
          <a:prstGeom prst="rect">
            <a:avLst/>
          </a:prstGeom>
        </p:spPr>
        <p:txBody>
          <a:bodyPr wrap="square">
            <a:spAutoFit/>
          </a:bodyPr>
          <a:lstStyle/>
          <a:p>
            <a:r>
              <a:rPr lang="en-US" sz="2400" b="1" dirty="0">
                <a:solidFill>
                  <a:schemeClr val="accent1"/>
                </a:solidFill>
                <a:latin typeface="tahoma" panose="020B0604030504040204" pitchFamily="34" charset="0"/>
              </a:rPr>
              <a:t>Types of Paper </a:t>
            </a:r>
            <a:r>
              <a:rPr lang="en-US" sz="2400" b="1" dirty="0" smtClean="0">
                <a:solidFill>
                  <a:schemeClr val="accent1"/>
                </a:solidFill>
                <a:latin typeface="tahoma" panose="020B0604030504040204" pitchFamily="34" charset="0"/>
              </a:rPr>
              <a:t>Money:</a:t>
            </a:r>
          </a:p>
          <a:p>
            <a:endParaRPr lang="en-US" sz="2400" dirty="0">
              <a:solidFill>
                <a:srgbClr val="222222"/>
              </a:solidFill>
              <a:latin typeface="raleway"/>
            </a:endParaRPr>
          </a:p>
          <a:p>
            <a:r>
              <a:rPr lang="en-US" sz="2400" dirty="0" smtClean="0">
                <a:solidFill>
                  <a:srgbClr val="222222"/>
                </a:solidFill>
                <a:latin typeface="tahoma" panose="020B0604030504040204" pitchFamily="34" charset="0"/>
              </a:rPr>
              <a:t>There </a:t>
            </a:r>
            <a:r>
              <a:rPr lang="en-US" sz="2400" dirty="0">
                <a:solidFill>
                  <a:srgbClr val="222222"/>
                </a:solidFill>
                <a:latin typeface="tahoma" panose="020B0604030504040204" pitchFamily="34" charset="0"/>
              </a:rPr>
              <a:t>are basically four different</a:t>
            </a:r>
            <a:r>
              <a:rPr lang="en-US" sz="2400" dirty="0">
                <a:latin typeface="tahoma" panose="020B0604030504040204" pitchFamily="34" charset="0"/>
              </a:rPr>
              <a:t> </a:t>
            </a:r>
            <a:r>
              <a:rPr lang="en-US" sz="2400" b="1" dirty="0">
                <a:latin typeface="tahoma" panose="020B0604030504040204" pitchFamily="34" charset="0"/>
                <a:hlinkClick r:id="rId2"/>
              </a:rPr>
              <a:t>Types of paper money</a:t>
            </a:r>
            <a:r>
              <a:rPr lang="en-US" sz="2400" dirty="0">
                <a:solidFill>
                  <a:srgbClr val="222222"/>
                </a:solidFill>
                <a:latin typeface="tahoma" panose="020B0604030504040204" pitchFamily="34" charset="0"/>
              </a:rPr>
              <a:t>, which is using in all over the world:</a:t>
            </a:r>
            <a:endParaRPr lang="en-US" sz="2400" dirty="0">
              <a:solidFill>
                <a:srgbClr val="222222"/>
              </a:solidFill>
              <a:latin typeface="roboto"/>
            </a:endParaRPr>
          </a:p>
          <a:p>
            <a:pPr lvl="1">
              <a:buFont typeface="Arial" panose="020B0604020202020204" pitchFamily="34" charset="0"/>
              <a:buChar char="•"/>
            </a:pPr>
            <a:r>
              <a:rPr lang="en-US" sz="2400" dirty="0">
                <a:solidFill>
                  <a:srgbClr val="222222"/>
                </a:solidFill>
                <a:latin typeface="tahoma" panose="020B0604030504040204" pitchFamily="34" charset="0"/>
              </a:rPr>
              <a:t>Representative Money.</a:t>
            </a:r>
            <a:endParaRPr lang="en-US" sz="2400" dirty="0">
              <a:solidFill>
                <a:srgbClr val="222222"/>
              </a:solidFill>
              <a:latin typeface="roboto"/>
            </a:endParaRPr>
          </a:p>
          <a:p>
            <a:pPr lvl="1">
              <a:buFont typeface="Arial" panose="020B0604020202020204" pitchFamily="34" charset="0"/>
              <a:buChar char="•"/>
            </a:pPr>
            <a:r>
              <a:rPr lang="en-US" sz="2400" dirty="0">
                <a:solidFill>
                  <a:srgbClr val="222222"/>
                </a:solidFill>
                <a:latin typeface="tahoma" panose="020B0604030504040204" pitchFamily="34" charset="0"/>
              </a:rPr>
              <a:t>Convertible paper money.</a:t>
            </a:r>
            <a:endParaRPr lang="en-US" sz="2400" dirty="0">
              <a:solidFill>
                <a:srgbClr val="222222"/>
              </a:solidFill>
              <a:latin typeface="roboto"/>
            </a:endParaRPr>
          </a:p>
          <a:p>
            <a:pPr lvl="1">
              <a:buFont typeface="Arial" panose="020B0604020202020204" pitchFamily="34" charset="0"/>
              <a:buChar char="•"/>
            </a:pPr>
            <a:r>
              <a:rPr lang="en-US" sz="2400" dirty="0">
                <a:solidFill>
                  <a:srgbClr val="222222"/>
                </a:solidFill>
                <a:latin typeface="tahoma" panose="020B0604030504040204" pitchFamily="34" charset="0"/>
              </a:rPr>
              <a:t>Inconvertible paper money</a:t>
            </a:r>
            <a:endParaRPr lang="en-US" sz="2400" dirty="0">
              <a:solidFill>
                <a:srgbClr val="222222"/>
              </a:solidFill>
              <a:latin typeface="roboto"/>
            </a:endParaRPr>
          </a:p>
          <a:p>
            <a:pPr lvl="1">
              <a:buFont typeface="Arial" panose="020B0604020202020204" pitchFamily="34" charset="0"/>
              <a:buChar char="•"/>
            </a:pPr>
            <a:r>
              <a:rPr lang="en-US" sz="2400" dirty="0">
                <a:solidFill>
                  <a:srgbClr val="222222"/>
                </a:solidFill>
                <a:latin typeface="tahoma" panose="020B0604030504040204" pitchFamily="34" charset="0"/>
              </a:rPr>
              <a:t>Fiat money</a:t>
            </a:r>
            <a:endParaRPr lang="en-US" sz="2400" b="0" i="0" dirty="0">
              <a:solidFill>
                <a:srgbClr val="222222"/>
              </a:solidFill>
              <a:effectLst/>
              <a:latin typeface="roboto"/>
            </a:endParaRPr>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87360" y="4723682"/>
            <a:ext cx="4142490" cy="1886668"/>
          </a:xfrm>
          <a:prstGeom prst="rect">
            <a:avLst/>
          </a:prstGeom>
        </p:spPr>
      </p:pic>
      <p:sp>
        <p:nvSpPr>
          <p:cNvPr id="7" name="Slide Number Placeholder 6"/>
          <p:cNvSpPr>
            <a:spLocks noGrp="1"/>
          </p:cNvSpPr>
          <p:nvPr>
            <p:ph type="sldNum" sz="quarter" idx="12"/>
          </p:nvPr>
        </p:nvSpPr>
        <p:spPr/>
        <p:txBody>
          <a:bodyPr/>
          <a:lstStyle/>
          <a:p>
            <a:fld id="{69E57DC2-970A-4B3E-BB1C-7A09969E49DF}" type="slidenum">
              <a:rPr lang="en-US" smtClean="0"/>
              <a:pPr/>
              <a:t>6</a:t>
            </a:fld>
            <a:endParaRPr lang="en-US" dirty="0"/>
          </a:p>
        </p:txBody>
      </p:sp>
      <p:sp>
        <p:nvSpPr>
          <p:cNvPr id="8" name="Date Placeholder 7"/>
          <p:cNvSpPr>
            <a:spLocks noGrp="1"/>
          </p:cNvSpPr>
          <p:nvPr>
            <p:ph type="dt" sz="half" idx="10"/>
          </p:nvPr>
        </p:nvSpPr>
        <p:spPr/>
        <p:txBody>
          <a:bodyPr/>
          <a:lstStyle/>
          <a:p>
            <a:fld id="{721D94F7-3AF5-41D2-ACC6-E80C5153AEBA}" type="datetime1">
              <a:rPr lang="en-US" smtClean="0"/>
              <a:pPr/>
              <a:t>9/14/2020</a:t>
            </a:fld>
            <a:endParaRPr lang="en-US" dirty="0"/>
          </a:p>
        </p:txBody>
      </p:sp>
    </p:spTree>
    <p:extLst>
      <p:ext uri="{BB962C8B-B14F-4D97-AF65-F5344CB8AC3E}">
        <p14:creationId xmlns="" xmlns:p14="http://schemas.microsoft.com/office/powerpoint/2010/main" val="3903695559"/>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997" y="569257"/>
            <a:ext cx="8596668" cy="1550989"/>
          </a:xfrm>
        </p:spPr>
        <p:txBody>
          <a:bodyPr>
            <a:normAutofit fontScale="90000"/>
          </a:bodyPr>
          <a:lstStyle/>
          <a:p>
            <a:r>
              <a:rPr lang="en-US" sz="4000" b="1" i="1" u="sng" dirty="0" smtClean="0">
                <a:effectLst>
                  <a:outerShdw blurRad="38100" dist="38100" dir="2700000" algn="tl">
                    <a:srgbClr val="000000">
                      <a:alpha val="43137"/>
                    </a:srgbClr>
                  </a:outerShdw>
                </a:effectLst>
              </a:rPr>
              <a:t>Credit money:</a:t>
            </a:r>
            <a:r>
              <a:rPr lang="en-US" dirty="0" smtClean="0"/>
              <a:t/>
            </a:r>
            <a:br>
              <a:rPr lang="en-US" dirty="0" smtClean="0"/>
            </a:br>
            <a:r>
              <a:rPr lang="en-US" sz="2000" dirty="0" smtClean="0">
                <a:solidFill>
                  <a:schemeClr val="tx1"/>
                </a:solidFill>
                <a:latin typeface="Calibri" panose="020F0502020204030204" pitchFamily="34" charset="0"/>
              </a:rPr>
              <a:t>Credit money includes bank money (different instruments offered by the banks).This type of money are convenient, safe and easily convertible into cash.</a:t>
            </a:r>
            <a:br>
              <a:rPr lang="en-US" sz="2000" dirty="0" smtClean="0">
                <a:solidFill>
                  <a:schemeClr val="tx1"/>
                </a:solidFill>
                <a:latin typeface="Calibri" panose="020F0502020204030204" pitchFamily="34" charset="0"/>
              </a:rPr>
            </a:br>
            <a:r>
              <a:rPr lang="en-US" sz="2000" dirty="0" smtClean="0">
                <a:latin typeface="Calibri" panose="020F0502020204030204" pitchFamily="34" charset="0"/>
              </a:rPr>
              <a:t>Example:</a:t>
            </a:r>
            <a:r>
              <a:rPr lang="en-US" sz="2000" dirty="0" smtClean="0">
                <a:solidFill>
                  <a:schemeClr val="tx1"/>
                </a:solidFill>
                <a:latin typeface="Calibri" panose="020F0502020204030204" pitchFamily="34" charset="0"/>
              </a:rPr>
              <a:t/>
            </a:r>
            <a:br>
              <a:rPr lang="en-US" sz="2000" dirty="0" smtClean="0">
                <a:solidFill>
                  <a:schemeClr val="tx1"/>
                </a:solidFill>
                <a:latin typeface="Calibri" panose="020F0502020204030204" pitchFamily="34" charset="0"/>
              </a:rPr>
            </a:br>
            <a:r>
              <a:rPr lang="en-US" sz="2000" dirty="0">
                <a:solidFill>
                  <a:schemeClr val="tx1"/>
                </a:solidFill>
                <a:latin typeface="Calibri" panose="020F0502020204030204" pitchFamily="34" charset="0"/>
              </a:rPr>
              <a:t>C</a:t>
            </a:r>
            <a:r>
              <a:rPr lang="en-US" sz="2000" dirty="0" smtClean="0">
                <a:solidFill>
                  <a:schemeClr val="tx1"/>
                </a:solidFill>
                <a:latin typeface="Calibri" panose="020F0502020204030204" pitchFamily="34" charset="0"/>
              </a:rPr>
              <a:t>heques, drafts, etc. </a:t>
            </a:r>
            <a:br>
              <a:rPr lang="en-US" sz="2000" dirty="0" smtClean="0">
                <a:solidFill>
                  <a:schemeClr val="tx1"/>
                </a:solidFill>
                <a:latin typeface="Calibri" panose="020F0502020204030204" pitchFamily="34" charset="0"/>
              </a:rPr>
            </a:br>
            <a:r>
              <a:rPr lang="en-US" sz="2000" dirty="0" smtClean="0">
                <a:solidFill>
                  <a:schemeClr val="tx1"/>
                </a:solidFill>
                <a:latin typeface="Calibri" panose="020F0502020204030204" pitchFamily="34" charset="0"/>
              </a:rPr>
              <a:t> </a:t>
            </a:r>
            <a:endParaRPr lang="en-US" dirty="0">
              <a:solidFill>
                <a:schemeClr val="tx1"/>
              </a:solidFill>
              <a:latin typeface="Calibri" panose="020F0502020204030204" pitchFamily="34" charset="0"/>
            </a:endParaRPr>
          </a:p>
        </p:txBody>
      </p:sp>
      <p:sp>
        <p:nvSpPr>
          <p:cNvPr id="3" name="Content Placeholder 2"/>
          <p:cNvSpPr>
            <a:spLocks noGrp="1"/>
          </p:cNvSpPr>
          <p:nvPr>
            <p:ph idx="1"/>
          </p:nvPr>
        </p:nvSpPr>
        <p:spPr>
          <a:xfrm>
            <a:off x="762997" y="3370827"/>
            <a:ext cx="8596668" cy="2263492"/>
          </a:xfrm>
        </p:spPr>
        <p:txBody>
          <a:bodyPr>
            <a:normAutofit/>
          </a:bodyPr>
          <a:lstStyle/>
          <a:p>
            <a:pPr marL="0" indent="0">
              <a:buNone/>
            </a:pPr>
            <a:r>
              <a:rPr lang="en-US" sz="3600" b="1" i="1" u="sng" dirty="0" smtClean="0">
                <a:solidFill>
                  <a:schemeClr val="accent1"/>
                </a:solidFill>
                <a:effectLst>
                  <a:outerShdw blurRad="38100" dist="38100" dir="2700000" algn="tl">
                    <a:srgbClr val="000000">
                      <a:alpha val="43137"/>
                    </a:srgbClr>
                  </a:outerShdw>
                </a:effectLst>
              </a:rPr>
              <a:t>Plastic money:</a:t>
            </a:r>
          </a:p>
          <a:p>
            <a:pPr marL="0" indent="0">
              <a:buNone/>
            </a:pPr>
            <a:r>
              <a:rPr lang="en-US" dirty="0" smtClean="0">
                <a:solidFill>
                  <a:schemeClr val="tx1"/>
                </a:solidFill>
                <a:latin typeface="Calibri" panose="020F0502020204030204" pitchFamily="34" charset="0"/>
              </a:rPr>
              <a:t>Electronic money (also known as e-money, electronic cash, electronic currency, digital money, digital cash or digital currency) refers to money or scrip which is exchanged only electronically. Typically, this involves use of computer networks, the internet and digital stored value systems.</a:t>
            </a:r>
            <a:endParaRPr lang="en-US" dirty="0">
              <a:solidFill>
                <a:schemeClr val="tx1"/>
              </a:solidFill>
              <a:latin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781549" y="1824411"/>
            <a:ext cx="3542179" cy="2180291"/>
          </a:xfrm>
          <a:prstGeom prst="rect">
            <a:avLst/>
          </a:prstGeom>
        </p:spPr>
      </p:pic>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781550" y="5150321"/>
            <a:ext cx="3542178" cy="1676400"/>
          </a:xfrm>
          <a:prstGeom prst="rect">
            <a:avLst/>
          </a:prstGeom>
        </p:spPr>
      </p:pic>
      <p:sp>
        <p:nvSpPr>
          <p:cNvPr id="7" name="Slide Number Placeholder 6"/>
          <p:cNvSpPr>
            <a:spLocks noGrp="1"/>
          </p:cNvSpPr>
          <p:nvPr>
            <p:ph type="sldNum" sz="quarter" idx="12"/>
          </p:nvPr>
        </p:nvSpPr>
        <p:spPr/>
        <p:txBody>
          <a:bodyPr/>
          <a:lstStyle/>
          <a:p>
            <a:fld id="{69E57DC2-970A-4B3E-BB1C-7A09969E49DF}" type="slidenum">
              <a:rPr lang="en-US" smtClean="0"/>
              <a:pPr/>
              <a:t>7</a:t>
            </a:fld>
            <a:endParaRPr lang="en-US" dirty="0"/>
          </a:p>
        </p:txBody>
      </p:sp>
      <p:sp>
        <p:nvSpPr>
          <p:cNvPr id="8" name="Date Placeholder 7"/>
          <p:cNvSpPr>
            <a:spLocks noGrp="1"/>
          </p:cNvSpPr>
          <p:nvPr>
            <p:ph type="dt" sz="half" idx="10"/>
          </p:nvPr>
        </p:nvSpPr>
        <p:spPr/>
        <p:txBody>
          <a:bodyPr/>
          <a:lstStyle/>
          <a:p>
            <a:fld id="{C6082FC8-AF1E-41A1-8481-6F88D64C63C5}" type="datetime1">
              <a:rPr lang="en-US" smtClean="0"/>
              <a:pPr/>
              <a:t>9/14/2020</a:t>
            </a:fld>
            <a:endParaRPr lang="en-US" dirty="0"/>
          </a:p>
        </p:txBody>
      </p:sp>
    </p:spTree>
    <p:extLst>
      <p:ext uri="{BB962C8B-B14F-4D97-AF65-F5344CB8AC3E}">
        <p14:creationId xmlns="" xmlns:p14="http://schemas.microsoft.com/office/powerpoint/2010/main" val="1798367101"/>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7777"/>
            <a:ext cx="8596668" cy="1573945"/>
          </a:xfrm>
        </p:spPr>
        <p:txBody>
          <a:bodyPr>
            <a:normAutofit fontScale="90000"/>
          </a:bodyPr>
          <a:lstStyle/>
          <a:p>
            <a:pPr algn="ctr"/>
            <a:r>
              <a:rPr lang="en-US" sz="4400" b="1" i="1" u="sng" dirty="0" smtClean="0">
                <a:effectLst>
                  <a:outerShdw blurRad="38100" dist="38100" dir="2700000" algn="tl">
                    <a:srgbClr val="000000">
                      <a:alpha val="43137"/>
                    </a:srgbClr>
                  </a:outerShdw>
                </a:effectLst>
              </a:rPr>
              <a:t>Barter system</a:t>
            </a:r>
            <a:r>
              <a:rPr lang="en-US" dirty="0" smtClean="0"/>
              <a:t/>
            </a:r>
            <a:br>
              <a:rPr lang="en-US" dirty="0" smtClean="0"/>
            </a:br>
            <a:r>
              <a:rPr lang="en-US" sz="2000" b="1" i="1" dirty="0" smtClean="0">
                <a:solidFill>
                  <a:schemeClr val="tx1"/>
                </a:solidFill>
                <a:latin typeface="Calibri" panose="020F0502020204030204" pitchFamily="34" charset="0"/>
              </a:rPr>
              <a:t>According to R.H.Parker:</a:t>
            </a:r>
            <a:br>
              <a:rPr lang="en-US" sz="2000" b="1" i="1" dirty="0" smtClean="0">
                <a:solidFill>
                  <a:schemeClr val="tx1"/>
                </a:solidFill>
                <a:latin typeface="Calibri" panose="020F0502020204030204" pitchFamily="34" charset="0"/>
              </a:rPr>
            </a:br>
            <a:r>
              <a:rPr lang="en-US" sz="2000" dirty="0" smtClean="0">
                <a:solidFill>
                  <a:schemeClr val="tx1"/>
                </a:solidFill>
                <a:latin typeface="Calibri" panose="020F0502020204030204" pitchFamily="34" charset="0"/>
              </a:rPr>
              <a:t>Barter is the direct exchange of goods and services without the use of money as either the means of payment or a unit of account.</a:t>
            </a:r>
            <a:br>
              <a:rPr lang="en-US" sz="2000" dirty="0" smtClean="0">
                <a:solidFill>
                  <a:schemeClr val="tx1"/>
                </a:solidFill>
                <a:latin typeface="Calibri" panose="020F0502020204030204" pitchFamily="34" charset="0"/>
              </a:rPr>
            </a:br>
            <a:r>
              <a:rPr lang="en-US" sz="2000" dirty="0" smtClean="0">
                <a:latin typeface="Calibri" panose="020F0502020204030204" pitchFamily="34" charset="0"/>
              </a:rPr>
              <a:t/>
            </a:r>
            <a:br>
              <a:rPr lang="en-US" sz="2000" dirty="0" smtClean="0">
                <a:latin typeface="Calibri" panose="020F0502020204030204" pitchFamily="34" charset="0"/>
              </a:rPr>
            </a:br>
            <a:endParaRPr lang="en-US" sz="2000" dirty="0">
              <a:latin typeface="Calibri" panose="020F0502020204030204" pitchFamily="34" charset="0"/>
            </a:endParaRPr>
          </a:p>
        </p:txBody>
      </p:sp>
      <p:sp>
        <p:nvSpPr>
          <p:cNvPr id="3" name="Content Placeholder 2"/>
          <p:cNvSpPr>
            <a:spLocks noGrp="1"/>
          </p:cNvSpPr>
          <p:nvPr>
            <p:ph idx="1"/>
          </p:nvPr>
        </p:nvSpPr>
        <p:spPr>
          <a:xfrm>
            <a:off x="677334" y="2205318"/>
            <a:ext cx="8596668" cy="4168588"/>
          </a:xfrm>
        </p:spPr>
        <p:txBody>
          <a:bodyPr>
            <a:normAutofit/>
          </a:bodyPr>
          <a:lstStyle/>
          <a:p>
            <a:pPr marL="0" indent="0">
              <a:buNone/>
            </a:pPr>
            <a:r>
              <a:rPr lang="en-US" dirty="0" smtClean="0"/>
              <a:t>Inconveniences of barter system:</a:t>
            </a:r>
          </a:p>
          <a:p>
            <a:pPr>
              <a:buFont typeface="Wingdings" panose="05000000000000000000" pitchFamily="2" charset="2"/>
              <a:buChar char="Ø"/>
            </a:pPr>
            <a:r>
              <a:rPr lang="en-US" dirty="0">
                <a:latin typeface="Calibri" panose="020F0502020204030204" pitchFamily="34" charset="0"/>
              </a:rPr>
              <a:t>D</a:t>
            </a:r>
            <a:r>
              <a:rPr lang="en-US" dirty="0" smtClean="0">
                <a:latin typeface="Calibri" panose="020F0502020204030204" pitchFamily="34" charset="0"/>
              </a:rPr>
              <a:t>ouble coincidence of wants</a:t>
            </a:r>
          </a:p>
          <a:p>
            <a:pPr>
              <a:buFont typeface="Wingdings" panose="05000000000000000000" pitchFamily="2" charset="2"/>
              <a:buChar char="Ø"/>
            </a:pPr>
            <a:r>
              <a:rPr lang="en-US" dirty="0" smtClean="0">
                <a:latin typeface="Calibri" panose="020F0502020204030204" pitchFamily="34" charset="0"/>
              </a:rPr>
              <a:t>No measure of value</a:t>
            </a:r>
          </a:p>
          <a:p>
            <a:pPr>
              <a:buFont typeface="Wingdings" panose="05000000000000000000" pitchFamily="2" charset="2"/>
              <a:buChar char="Ø"/>
            </a:pPr>
            <a:r>
              <a:rPr lang="en-US" dirty="0" smtClean="0">
                <a:latin typeface="Calibri" panose="020F0502020204030204" pitchFamily="34" charset="0"/>
              </a:rPr>
              <a:t>No subdivision</a:t>
            </a:r>
          </a:p>
          <a:p>
            <a:pPr>
              <a:buFont typeface="Wingdings" panose="05000000000000000000" pitchFamily="2" charset="2"/>
              <a:buChar char="Ø"/>
            </a:pPr>
            <a:r>
              <a:rPr lang="en-US" dirty="0" smtClean="0">
                <a:latin typeface="Calibri" panose="020F0502020204030204" pitchFamily="34" charset="0"/>
              </a:rPr>
              <a:t>No store of value</a:t>
            </a:r>
          </a:p>
          <a:p>
            <a:pPr>
              <a:buFont typeface="Wingdings" panose="05000000000000000000" pitchFamily="2" charset="2"/>
              <a:buChar char="Ø"/>
            </a:pPr>
            <a:r>
              <a:rPr lang="en-US" dirty="0" smtClean="0">
                <a:latin typeface="Calibri" panose="020F0502020204030204" pitchFamily="34" charset="0"/>
              </a:rPr>
              <a:t>Standard of deferred payments</a:t>
            </a:r>
          </a:p>
          <a:p>
            <a:pPr>
              <a:buFont typeface="Wingdings" panose="05000000000000000000" pitchFamily="2" charset="2"/>
              <a:buChar char="Ø"/>
            </a:pPr>
            <a:r>
              <a:rPr lang="en-US" dirty="0" smtClean="0">
                <a:latin typeface="Calibri" panose="020F0502020204030204" pitchFamily="34" charset="0"/>
              </a:rPr>
              <a:t>No investment</a:t>
            </a:r>
          </a:p>
          <a:p>
            <a:pPr>
              <a:buFont typeface="Wingdings" panose="05000000000000000000" pitchFamily="2" charset="2"/>
              <a:buChar char="Ø"/>
            </a:pPr>
            <a:r>
              <a:rPr lang="en-US" dirty="0" smtClean="0">
                <a:latin typeface="Calibri" panose="020F0502020204030204" pitchFamily="34" charset="0"/>
              </a:rPr>
              <a:t>Economic measurements</a:t>
            </a:r>
          </a:p>
          <a:p>
            <a:pPr>
              <a:buFont typeface="Wingdings" panose="05000000000000000000" pitchFamily="2" charset="2"/>
              <a:buChar char="Ø"/>
            </a:pPr>
            <a:r>
              <a:rPr lang="en-US" dirty="0" smtClean="0">
                <a:latin typeface="Calibri" panose="020F0502020204030204" pitchFamily="34" charset="0"/>
              </a:rPr>
              <a:t>Comparison of living standards</a:t>
            </a:r>
          </a:p>
          <a:p>
            <a:pPr>
              <a:buFont typeface="Wingdings" panose="05000000000000000000" pitchFamily="2" charset="2"/>
              <a:buChar char="Ø"/>
            </a:pPr>
            <a:r>
              <a:rPr lang="en-US" dirty="0" smtClean="0">
                <a:latin typeface="Calibri" panose="020F0502020204030204" pitchFamily="34" charset="0"/>
              </a:rPr>
              <a:t>Tax collection</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279798" y="1790650"/>
            <a:ext cx="3262312" cy="2135895"/>
          </a:xfrm>
          <a:prstGeom prst="rect">
            <a:avLst/>
          </a:prstGeom>
        </p:spPr>
      </p:pic>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279798" y="4264915"/>
            <a:ext cx="3167516" cy="2100064"/>
          </a:xfrm>
          <a:prstGeom prst="rect">
            <a:avLst/>
          </a:prstGeom>
        </p:spPr>
      </p:pic>
      <p:sp>
        <p:nvSpPr>
          <p:cNvPr id="7" name="Slide Number Placeholder 6"/>
          <p:cNvSpPr>
            <a:spLocks noGrp="1"/>
          </p:cNvSpPr>
          <p:nvPr>
            <p:ph type="sldNum" sz="quarter" idx="12"/>
          </p:nvPr>
        </p:nvSpPr>
        <p:spPr/>
        <p:txBody>
          <a:bodyPr/>
          <a:lstStyle/>
          <a:p>
            <a:fld id="{69E57DC2-970A-4B3E-BB1C-7A09969E49DF}" type="slidenum">
              <a:rPr lang="en-US" smtClean="0"/>
              <a:pPr/>
              <a:t>8</a:t>
            </a:fld>
            <a:endParaRPr lang="en-US" dirty="0"/>
          </a:p>
        </p:txBody>
      </p:sp>
      <p:sp>
        <p:nvSpPr>
          <p:cNvPr id="8" name="Date Placeholder 7"/>
          <p:cNvSpPr>
            <a:spLocks noGrp="1"/>
          </p:cNvSpPr>
          <p:nvPr>
            <p:ph type="dt" sz="half" idx="10"/>
          </p:nvPr>
        </p:nvSpPr>
        <p:spPr/>
        <p:txBody>
          <a:bodyPr/>
          <a:lstStyle/>
          <a:p>
            <a:fld id="{B49D1390-2415-4A5B-82FA-752A829E3DF5}" type="datetime1">
              <a:rPr lang="en-US" smtClean="0"/>
              <a:pPr/>
              <a:t>9/14/2020</a:t>
            </a:fld>
            <a:endParaRPr lang="en-US" dirty="0"/>
          </a:p>
        </p:txBody>
      </p:sp>
    </p:spTree>
    <p:extLst>
      <p:ext uri="{BB962C8B-B14F-4D97-AF65-F5344CB8AC3E}">
        <p14:creationId xmlns="" xmlns:p14="http://schemas.microsoft.com/office/powerpoint/2010/main" val="316328114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20915"/>
            <a:ext cx="8596668" cy="721659"/>
          </a:xfrm>
        </p:spPr>
        <p:txBody>
          <a:bodyPr>
            <a:normAutofit fontScale="90000"/>
          </a:bodyPr>
          <a:lstStyle/>
          <a:p>
            <a:pPr algn="ctr"/>
            <a:r>
              <a:rPr lang="en-US" sz="4400" b="1" i="1" u="sng" dirty="0" smtClean="0">
                <a:effectLst>
                  <a:outerShdw blurRad="38100" dist="38100" dir="2700000" algn="tl">
                    <a:srgbClr val="000000">
                      <a:alpha val="43137"/>
                    </a:srgbClr>
                  </a:outerShdw>
                </a:effectLst>
              </a:rPr>
              <a:t>Functions of money</a:t>
            </a:r>
            <a:r>
              <a:rPr lang="en-US" b="1" i="1" u="sng" dirty="0" smtClean="0">
                <a:effectLst>
                  <a:outerShdw blurRad="38100" dist="38100" dir="2700000" algn="tl">
                    <a:srgbClr val="000000">
                      <a:alpha val="43137"/>
                    </a:srgbClr>
                  </a:outerShdw>
                </a:effectLst>
              </a:rPr>
              <a:t/>
            </a:r>
            <a:br>
              <a:rPr lang="en-US" b="1" i="1" u="sng" dirty="0" smtClean="0">
                <a:effectLst>
                  <a:outerShdw blurRad="38100" dist="38100" dir="2700000" algn="tl">
                    <a:srgbClr val="000000">
                      <a:alpha val="43137"/>
                    </a:srgbClr>
                  </a:outerShdw>
                </a:effectLst>
              </a:rPr>
            </a:br>
            <a:endParaRPr lang="en-US" b="1" i="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77334" y="1797733"/>
            <a:ext cx="8596668" cy="3880773"/>
          </a:xfrm>
        </p:spPr>
        <p:txBody>
          <a:bodyPr/>
          <a:lstStyle/>
          <a:p>
            <a:pPr marL="0" indent="0">
              <a:buNone/>
            </a:pPr>
            <a:r>
              <a:rPr lang="en-US" sz="2800" dirty="0" smtClean="0"/>
              <a:t>In todays world money performs variety of vital functions which are as follow.</a:t>
            </a:r>
          </a:p>
          <a:p>
            <a:pPr>
              <a:buFont typeface="Wingdings" panose="05000000000000000000" pitchFamily="2" charset="2"/>
              <a:buChar char="Ø"/>
            </a:pPr>
            <a:r>
              <a:rPr lang="en-US" sz="2800" dirty="0" smtClean="0"/>
              <a:t>Primary functions </a:t>
            </a:r>
          </a:p>
          <a:p>
            <a:pPr>
              <a:buFont typeface="Wingdings" panose="05000000000000000000" pitchFamily="2" charset="2"/>
              <a:buChar char="Ø"/>
            </a:pPr>
            <a:r>
              <a:rPr lang="en-US" sz="2800" dirty="0" smtClean="0"/>
              <a:t>Secondary functions</a:t>
            </a:r>
          </a:p>
          <a:p>
            <a:pPr>
              <a:buFont typeface="Wingdings" panose="05000000000000000000" pitchFamily="2" charset="2"/>
              <a:buChar char="Ø"/>
            </a:pPr>
            <a:r>
              <a:rPr lang="en-US" sz="2800" dirty="0" smtClean="0"/>
              <a:t>Contingent functions</a:t>
            </a:r>
          </a:p>
          <a:p>
            <a:pPr>
              <a:buFont typeface="Wingdings" panose="05000000000000000000" pitchFamily="2" charset="2"/>
              <a:buChar char="Ø"/>
            </a:pPr>
            <a:r>
              <a:rPr lang="en-US" sz="2800" dirty="0" smtClean="0"/>
              <a:t>Other functions</a:t>
            </a:r>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p:txBody>
      </p:sp>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795837" y="2671762"/>
            <a:ext cx="7396163" cy="4186238"/>
          </a:xfrm>
          <a:prstGeom prst="rect">
            <a:avLst/>
          </a:prstGeom>
        </p:spPr>
      </p:pic>
      <p:sp>
        <p:nvSpPr>
          <p:cNvPr id="7" name="Slide Number Placeholder 6"/>
          <p:cNvSpPr>
            <a:spLocks noGrp="1"/>
          </p:cNvSpPr>
          <p:nvPr>
            <p:ph type="sldNum" sz="quarter" idx="12"/>
          </p:nvPr>
        </p:nvSpPr>
        <p:spPr/>
        <p:txBody>
          <a:bodyPr/>
          <a:lstStyle/>
          <a:p>
            <a:fld id="{69E57DC2-970A-4B3E-BB1C-7A09969E49DF}" type="slidenum">
              <a:rPr lang="en-US" smtClean="0"/>
              <a:pPr/>
              <a:t>9</a:t>
            </a:fld>
            <a:endParaRPr lang="en-US" dirty="0"/>
          </a:p>
        </p:txBody>
      </p:sp>
      <p:sp>
        <p:nvSpPr>
          <p:cNvPr id="8" name="Date Placeholder 7"/>
          <p:cNvSpPr>
            <a:spLocks noGrp="1"/>
          </p:cNvSpPr>
          <p:nvPr>
            <p:ph type="dt" sz="half" idx="10"/>
          </p:nvPr>
        </p:nvSpPr>
        <p:spPr/>
        <p:txBody>
          <a:bodyPr/>
          <a:lstStyle/>
          <a:p>
            <a:fld id="{A84407D7-AFBB-4FF6-A568-9C68D4623D17}" type="datetime1">
              <a:rPr lang="en-US" smtClean="0"/>
              <a:pPr/>
              <a:t>9/14/2020</a:t>
            </a:fld>
            <a:endParaRPr lang="en-US" dirty="0"/>
          </a:p>
        </p:txBody>
      </p:sp>
    </p:spTree>
    <p:extLst>
      <p:ext uri="{BB962C8B-B14F-4D97-AF65-F5344CB8AC3E}">
        <p14:creationId xmlns="" xmlns:p14="http://schemas.microsoft.com/office/powerpoint/2010/main" val="2464354098"/>
      </p:ext>
    </p:extLst>
  </p:cSld>
  <p:clrMapOvr>
    <a:masterClrMapping/>
  </p:clrMapOvr>
  <p:transition spd="slow">
    <p:comb/>
  </p:transition>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531</TotalTime>
  <Words>936</Words>
  <Application>Microsoft Office PowerPoint</Application>
  <PresentationFormat>Custom</PresentationFormat>
  <Paragraphs>225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Facet</vt:lpstr>
      <vt:lpstr>Introduction to Money:</vt:lpstr>
      <vt:lpstr>Money: Money is anything which is used as a medium of exchange.    </vt:lpstr>
      <vt:lpstr>Different stages of evolution of money</vt:lpstr>
      <vt:lpstr>Commodity money: </vt:lpstr>
      <vt:lpstr>Metallic money: </vt:lpstr>
      <vt:lpstr>Paper money: </vt:lpstr>
      <vt:lpstr>Credit money: Credit money includes bank money (different instruments offered by the banks).This type of money are convenient, safe and easily convertible into cash. Example: Cheques, drafts, etc.   </vt:lpstr>
      <vt:lpstr>Barter system According to R.H.Parker: Barter is the direct exchange of goods and services without the use of money as either the means of payment or a unit of account.  </vt:lpstr>
      <vt:lpstr>Functions of money </vt:lpstr>
      <vt:lpstr>Primary functions: </vt:lpstr>
      <vt:lpstr>Secondary functions </vt:lpstr>
      <vt:lpstr>Contingent functions </vt:lpstr>
      <vt:lpstr>Importance and role of money </vt:lpstr>
      <vt:lpstr>Why we study money?</vt:lpstr>
      <vt:lpstr>Concepts of money </vt:lpstr>
      <vt:lpstr>Money and national income and product</vt:lpstr>
      <vt:lpstr>Economic disadvantages of money </vt:lpstr>
      <vt:lpstr>Currency devaluation in Pakistan </vt:lpstr>
      <vt:lpstr>Distinction between money and credit </vt:lpstr>
      <vt:lpstr>Money as an asset </vt:lpstr>
      <vt:lpstr>Concept of near money </vt:lpstr>
      <vt:lpstr>Principles and method of note issue </vt:lpstr>
      <vt:lpstr>Method of note issue: </vt:lpstr>
      <vt:lpstr>Method of note issue in Pakistan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Money:</dc:title>
  <dc:creator>saad rafiq</dc:creator>
  <cp:lastModifiedBy>Dr Gul zaman khan</cp:lastModifiedBy>
  <cp:revision>49</cp:revision>
  <dcterms:created xsi:type="dcterms:W3CDTF">2018-10-10T15:28:21Z</dcterms:created>
  <dcterms:modified xsi:type="dcterms:W3CDTF">2020-09-14T09:37:50Z</dcterms:modified>
</cp:coreProperties>
</file>